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Lst>
  <p:sldSz cy="6858000" cx="12192000"/>
  <p:notesSz cx="6858000" cy="9144000"/>
  <p:embeddedFontLst>
    <p:embeddedFont>
      <p:font typeface="Roboto"/>
      <p:regular r:id="rId35"/>
      <p:bold r:id="rId36"/>
      <p:italic r:id="rId37"/>
      <p:boldItalic r:id="rId38"/>
    </p:embeddedFont>
    <p:embeddedFont>
      <p:font typeface="Montserrat"/>
      <p:regular r:id="rId39"/>
      <p:bold r:id="rId40"/>
      <p:italic r:id="rId41"/>
      <p:boldItalic r:id="rId42"/>
    </p:embeddedFont>
    <p:embeddedFont>
      <p:font typeface="Libre Baskerville"/>
      <p:regular r:id="rId43"/>
      <p:bold r:id="rId44"/>
      <p: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6" roundtripDataSignature="AMtx7mgsACJvPyNCngcciCQ8z6O16ohKO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20" Type="http://schemas.openxmlformats.org/officeDocument/2006/relationships/slide" Target="slides/slide16.xml"/><Relationship Id="rId42" Type="http://schemas.openxmlformats.org/officeDocument/2006/relationships/font" Target="fonts/Montserrat-boldItalic.fntdata"/><Relationship Id="rId41" Type="http://schemas.openxmlformats.org/officeDocument/2006/relationships/font" Target="fonts/Montserrat-italic.fntdata"/><Relationship Id="rId22" Type="http://schemas.openxmlformats.org/officeDocument/2006/relationships/slide" Target="slides/slide18.xml"/><Relationship Id="rId44" Type="http://schemas.openxmlformats.org/officeDocument/2006/relationships/font" Target="fonts/LibreBaskerville-bold.fntdata"/><Relationship Id="rId21" Type="http://schemas.openxmlformats.org/officeDocument/2006/relationships/slide" Target="slides/slide17.xml"/><Relationship Id="rId43" Type="http://schemas.openxmlformats.org/officeDocument/2006/relationships/font" Target="fonts/LibreBaskerville-regular.fntdata"/><Relationship Id="rId24" Type="http://schemas.openxmlformats.org/officeDocument/2006/relationships/slide" Target="slides/slide20.xml"/><Relationship Id="rId46" Type="http://customschemas.google.com/relationships/presentationmetadata" Target="metadata"/><Relationship Id="rId23" Type="http://schemas.openxmlformats.org/officeDocument/2006/relationships/slide" Target="slides/slide19.xml"/><Relationship Id="rId45" Type="http://schemas.openxmlformats.org/officeDocument/2006/relationships/font" Target="fonts/LibreBaskerville-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Roboto-regular.fntdata"/><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Roboto-italic.fntdata"/><Relationship Id="rId14" Type="http://schemas.openxmlformats.org/officeDocument/2006/relationships/slide" Target="slides/slide10.xml"/><Relationship Id="rId36" Type="http://schemas.openxmlformats.org/officeDocument/2006/relationships/font" Target="fonts/Roboto-bold.fntdata"/><Relationship Id="rId17" Type="http://schemas.openxmlformats.org/officeDocument/2006/relationships/slide" Target="slides/slide13.xml"/><Relationship Id="rId39" Type="http://schemas.openxmlformats.org/officeDocument/2006/relationships/font" Target="fonts/Montserrat-regular.fntdata"/><Relationship Id="rId16" Type="http://schemas.openxmlformats.org/officeDocument/2006/relationships/slide" Target="slides/slide12.xml"/><Relationship Id="rId38" Type="http://schemas.openxmlformats.org/officeDocument/2006/relationships/font" Target="fonts/Roboto-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Calibri"/>
              <a:buNone/>
            </a:pPr>
            <a:r>
              <a:t/>
            </a:r>
            <a:endParaRPr/>
          </a:p>
        </p:txBody>
      </p:sp>
      <p:sp>
        <p:nvSpPr>
          <p:cNvPr id="96" name="Google Shape;9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e24f85f892_1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e24f85f892_1_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ge24f85f892_1_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24f85f892_1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24f85f892_1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e24f85f892_1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e259210ff4_1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e259210ff4_1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ge259210ff4_1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e259210ff4_1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e259210ff4_1_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 name="Google Shape;188;ge259210ff4_1_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e259210ff4_1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e259210ff4_1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5" name="Google Shape;195;ge259210ff4_1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e259210ff4_1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e259210ff4_1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ge259210ff4_1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e263ba17cf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e263ba17cf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9" name="Google Shape;209;ge263ba17cf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e263ba17cf_1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e263ba17cf_1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ge263ba17cf_1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e263ba17cf_1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e263ba17cf_1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6" name="Google Shape;226;ge263ba17cf_1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e2249f02f6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e2249f02f6_0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ge2249f02f6_0_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e2249f02f6_0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e2249f02f6_0_3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ge2249f02f6_0_3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e2249f02f6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e2249f02f6_0_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ge2249f02f6_0_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e2249f02f6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e2249f02f6_0_4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ge2249f02f6_0_4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e2249f02f6_0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e2249f02f6_0_4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ge2249f02f6_0_4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e23fc585be_0_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e23fc585be_0_5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ge23fc585be_0_5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e23fc585be_0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e23fc585be_0_6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 name="Google Shape;280;ge23fc585be_0_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e23fc585be_0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e23fc585be_0_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ge23fc585be_0_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e23fc585be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e23fc585be_0_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ge23fc585be_0_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e251e0dda0_2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e251e0dda0_2_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ge251e0dda0_2_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e251e0dda0_2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e251e0dda0_2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8" name="Google Shape;308;ge251e0dda0_2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13" name="Google Shape;31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e24f85f892_1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e24f85f892_1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ge24f85f892_1_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e24f85f892_1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e24f85f892_1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ge24f85f892_1_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e24f85f892_1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e24f85f892_1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ge24f85f892_1_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e24f85f892_1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e24f85f892_1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ge24f85f892_1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e2249f02f6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e2249f02f6_0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ge2249f02f6_0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e24f85f892_1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e24f85f892_1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ge24f85f892_1_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 name="Shape 15"/>
        <p:cNvGrpSpPr/>
        <p:nvPr/>
      </p:nvGrpSpPr>
      <p:grpSpPr>
        <a:xfrm>
          <a:off x="0" y="0"/>
          <a:ext cx="0" cy="0"/>
          <a:chOff x="0" y="0"/>
          <a:chExt cx="0" cy="0"/>
        </a:xfrm>
      </p:grpSpPr>
      <p:sp>
        <p:nvSpPr>
          <p:cNvPr id="16" name="Google Shape;16;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0" name="Google Shape;20;p6"/>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1" name="Shape 81"/>
        <p:cNvGrpSpPr/>
        <p:nvPr/>
      </p:nvGrpSpPr>
      <p:grpSpPr>
        <a:xfrm>
          <a:off x="0" y="0"/>
          <a:ext cx="0" cy="0"/>
          <a:chOff x="0" y="0"/>
          <a:chExt cx="0" cy="0"/>
        </a:xfrm>
      </p:grpSpPr>
      <p:sp>
        <p:nvSpPr>
          <p:cNvPr id="82" name="Google Shape;82;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5"/>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87" name="Google Shape;87;p15"/>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8" name="Shape 88"/>
        <p:cNvGrpSpPr/>
        <p:nvPr/>
      </p:nvGrpSpPr>
      <p:grpSpPr>
        <a:xfrm>
          <a:off x="0" y="0"/>
          <a:ext cx="0" cy="0"/>
          <a:chOff x="0" y="0"/>
          <a:chExt cx="0" cy="0"/>
        </a:xfrm>
      </p:grpSpPr>
      <p:sp>
        <p:nvSpPr>
          <p:cNvPr id="89" name="Google Shape;89;p1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1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 name="Google Shape;91;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7"/>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7"/>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7" name="Google Shape;27;p7"/>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 name="Shape 28"/>
        <p:cNvGrpSpPr/>
        <p:nvPr/>
      </p:nvGrpSpPr>
      <p:grpSpPr>
        <a:xfrm>
          <a:off x="0" y="0"/>
          <a:ext cx="0" cy="0"/>
          <a:chOff x="0" y="0"/>
          <a:chExt cx="0" cy="0"/>
        </a:xfrm>
      </p:grpSpPr>
      <p:sp>
        <p:nvSpPr>
          <p:cNvPr id="29" name="Google Shape;29;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32" name="Google Shape;32;p8"/>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 name="Shape 33"/>
        <p:cNvGrpSpPr/>
        <p:nvPr/>
      </p:nvGrpSpPr>
      <p:grpSpPr>
        <a:xfrm>
          <a:off x="0" y="0"/>
          <a:ext cx="0" cy="0"/>
          <a:chOff x="0" y="0"/>
          <a:chExt cx="0" cy="0"/>
        </a:xfrm>
      </p:grpSpPr>
      <p:sp>
        <p:nvSpPr>
          <p:cNvPr id="34" name="Google Shape;34;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39" name="Google Shape;39;p9"/>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1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3" name="Google Shape;43;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46" name="Google Shape;46;p10"/>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7" name="Shape 47"/>
        <p:cNvGrpSpPr/>
        <p:nvPr/>
      </p:nvGrpSpPr>
      <p:grpSpPr>
        <a:xfrm>
          <a:off x="0" y="0"/>
          <a:ext cx="0" cy="0"/>
          <a:chOff x="0" y="0"/>
          <a:chExt cx="0" cy="0"/>
        </a:xfrm>
      </p:grpSpPr>
      <p:sp>
        <p:nvSpPr>
          <p:cNvPr id="48" name="Google Shape;48;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1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54" name="Google Shape;54;p11"/>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5" name="Shape 55"/>
        <p:cNvGrpSpPr/>
        <p:nvPr/>
      </p:nvGrpSpPr>
      <p:grpSpPr>
        <a:xfrm>
          <a:off x="0" y="0"/>
          <a:ext cx="0" cy="0"/>
          <a:chOff x="0" y="0"/>
          <a:chExt cx="0" cy="0"/>
        </a:xfrm>
      </p:grpSpPr>
      <p:sp>
        <p:nvSpPr>
          <p:cNvPr id="56" name="Google Shape;56;p1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1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1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0" name="Google Shape;60;p1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 name="Google Shape;6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64" name="Google Shape;64;p12"/>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1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8" name="Google Shape;68;p1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72" name="Google Shape;72;p13"/>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3" name="Shape 73"/>
        <p:cNvGrpSpPr/>
        <p:nvPr/>
      </p:nvGrpSpPr>
      <p:grpSpPr>
        <a:xfrm>
          <a:off x="0" y="0"/>
          <a:ext cx="0" cy="0"/>
          <a:chOff x="0" y="0"/>
          <a:chExt cx="0" cy="0"/>
        </a:xfrm>
      </p:grpSpPr>
      <p:sp>
        <p:nvSpPr>
          <p:cNvPr id="74" name="Google Shape;74;p1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4"/>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6" name="Google Shape;76;p1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7" name="Google Shape;77;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80" name="Google Shape;80;p14"/>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7.png"/><Relationship Id="rId9" Type="http://schemas.openxmlformats.org/officeDocument/2006/relationships/image" Target="../media/image2.png"/><Relationship Id="rId5" Type="http://schemas.openxmlformats.org/officeDocument/2006/relationships/image" Target="../media/image18.png"/><Relationship Id="rId6" Type="http://schemas.openxmlformats.org/officeDocument/2006/relationships/image" Target="../media/image6.jpg"/><Relationship Id="rId7" Type="http://schemas.openxmlformats.org/officeDocument/2006/relationships/image" Target="../media/image10.jpg"/><Relationship Id="rId8"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7.png"/><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descr="A group of people posing for the camera&#10;&#10;Description generated with very high confidence" id="98" name="Google Shape;98;p1"/>
          <p:cNvPicPr preferRelativeResize="0"/>
          <p:nvPr/>
        </p:nvPicPr>
        <p:blipFill rotWithShape="1">
          <a:blip r:embed="rId3">
            <a:alphaModFix/>
          </a:blip>
          <a:srcRect b="15373" l="0" r="-3" t="15378"/>
          <a:stretch/>
        </p:blipFill>
        <p:spPr>
          <a:xfrm>
            <a:off x="3649321" y="3"/>
            <a:ext cx="4609359" cy="2426373"/>
          </a:xfrm>
          <a:custGeom>
            <a:rect b="b" l="l" r="r" t="t"/>
            <a:pathLst>
              <a:path extrusionOk="0" h="2130473" w="4609359">
                <a:moveTo>
                  <a:pt x="986689" y="0"/>
                </a:moveTo>
                <a:lnTo>
                  <a:pt x="4609359" y="0"/>
                </a:lnTo>
                <a:lnTo>
                  <a:pt x="3622670" y="2130473"/>
                </a:lnTo>
                <a:lnTo>
                  <a:pt x="0" y="2130473"/>
                </a:lnTo>
                <a:close/>
              </a:path>
            </a:pathLst>
          </a:custGeom>
          <a:noFill/>
          <a:ln>
            <a:noFill/>
          </a:ln>
        </p:spPr>
      </p:pic>
      <p:pic>
        <p:nvPicPr>
          <p:cNvPr descr="A large sign above the front of a building&#10;&#10;Description generated with very high confidence" id="99" name="Google Shape;99;p1"/>
          <p:cNvPicPr preferRelativeResize="0"/>
          <p:nvPr/>
        </p:nvPicPr>
        <p:blipFill rotWithShape="1">
          <a:blip r:embed="rId4">
            <a:alphaModFix/>
          </a:blip>
          <a:srcRect b="17274" l="0" r="2" t="35118"/>
          <a:stretch/>
        </p:blipFill>
        <p:spPr>
          <a:xfrm>
            <a:off x="20" y="-6954"/>
            <a:ext cx="4475120" cy="2426373"/>
          </a:xfrm>
          <a:custGeom>
            <a:rect b="b" l="l" r="r" t="t"/>
            <a:pathLst>
              <a:path extrusionOk="0" h="2130473" w="4475140">
                <a:moveTo>
                  <a:pt x="0" y="0"/>
                </a:moveTo>
                <a:lnTo>
                  <a:pt x="1074821" y="0"/>
                </a:lnTo>
                <a:lnTo>
                  <a:pt x="1074821" y="239"/>
                </a:lnTo>
                <a:lnTo>
                  <a:pt x="4475140" y="239"/>
                </a:lnTo>
                <a:lnTo>
                  <a:pt x="3488563" y="2130473"/>
                </a:lnTo>
                <a:lnTo>
                  <a:pt x="0" y="2130473"/>
                </a:lnTo>
                <a:close/>
              </a:path>
            </a:pathLst>
          </a:custGeom>
          <a:noFill/>
          <a:ln>
            <a:noFill/>
          </a:ln>
        </p:spPr>
      </p:pic>
      <p:pic>
        <p:nvPicPr>
          <p:cNvPr descr="A group of people sitting at a table&#10;&#10;Description generated with very high confidence" id="100" name="Google Shape;100;p1"/>
          <p:cNvPicPr preferRelativeResize="0"/>
          <p:nvPr/>
        </p:nvPicPr>
        <p:blipFill rotWithShape="1">
          <a:blip r:embed="rId5">
            <a:alphaModFix/>
          </a:blip>
          <a:srcRect b="10194" l="0" r="3" t="30138"/>
          <a:stretch/>
        </p:blipFill>
        <p:spPr>
          <a:xfrm>
            <a:off x="7431341" y="1"/>
            <a:ext cx="4760659" cy="2426373"/>
          </a:xfrm>
          <a:custGeom>
            <a:rect b="b" l="l" r="r" t="t"/>
            <a:pathLst>
              <a:path extrusionOk="0" h="2130473" w="4760659">
                <a:moveTo>
                  <a:pt x="986689" y="0"/>
                </a:moveTo>
                <a:lnTo>
                  <a:pt x="4760659" y="0"/>
                </a:lnTo>
                <a:lnTo>
                  <a:pt x="4760659" y="2130473"/>
                </a:lnTo>
                <a:lnTo>
                  <a:pt x="0" y="2130473"/>
                </a:lnTo>
                <a:close/>
              </a:path>
            </a:pathLst>
          </a:custGeom>
          <a:noFill/>
          <a:ln>
            <a:noFill/>
          </a:ln>
        </p:spPr>
      </p:pic>
      <p:pic>
        <p:nvPicPr>
          <p:cNvPr descr="A group of people looking at the camera&#10;&#10;Description generated with very high confidence" id="101" name="Google Shape;101;p1"/>
          <p:cNvPicPr preferRelativeResize="0"/>
          <p:nvPr/>
        </p:nvPicPr>
        <p:blipFill rotWithShape="1">
          <a:blip r:embed="rId6">
            <a:alphaModFix/>
          </a:blip>
          <a:srcRect b="27199" l="0" r="1" t="0"/>
          <a:stretch/>
        </p:blipFill>
        <p:spPr>
          <a:xfrm>
            <a:off x="7716860" y="4438580"/>
            <a:ext cx="4475140" cy="2419419"/>
          </a:xfrm>
          <a:custGeom>
            <a:rect b="b" l="l" r="r" t="t"/>
            <a:pathLst>
              <a:path extrusionOk="0" h="2174680" w="4475140">
                <a:moveTo>
                  <a:pt x="1006941" y="0"/>
                </a:moveTo>
                <a:lnTo>
                  <a:pt x="4475140" y="0"/>
                </a:lnTo>
                <a:lnTo>
                  <a:pt x="4475140" y="2174680"/>
                </a:lnTo>
                <a:lnTo>
                  <a:pt x="3400319" y="2174680"/>
                </a:lnTo>
                <a:lnTo>
                  <a:pt x="3400319" y="2174202"/>
                </a:lnTo>
                <a:lnTo>
                  <a:pt x="0" y="2174202"/>
                </a:lnTo>
                <a:close/>
              </a:path>
            </a:pathLst>
          </a:custGeom>
          <a:noFill/>
          <a:ln>
            <a:noFill/>
          </a:ln>
        </p:spPr>
      </p:pic>
      <p:pic>
        <p:nvPicPr>
          <p:cNvPr descr="A group of people standing in a room&#10;&#10;Description generated with very high confidence" id="102" name="Google Shape;102;p1"/>
          <p:cNvPicPr preferRelativeResize="0"/>
          <p:nvPr/>
        </p:nvPicPr>
        <p:blipFill rotWithShape="1">
          <a:blip r:embed="rId7">
            <a:alphaModFix/>
          </a:blip>
          <a:srcRect b="27961" l="0" r="-1" t="0"/>
          <a:stretch/>
        </p:blipFill>
        <p:spPr>
          <a:xfrm>
            <a:off x="4039737" y="4438045"/>
            <a:ext cx="4523640" cy="2419953"/>
          </a:xfrm>
          <a:custGeom>
            <a:rect b="b" l="l" r="r" t="t"/>
            <a:pathLst>
              <a:path extrusionOk="0" h="2175160" w="4523640">
                <a:moveTo>
                  <a:pt x="0" y="0"/>
                </a:moveTo>
                <a:lnTo>
                  <a:pt x="4523640" y="0"/>
                </a:lnTo>
                <a:lnTo>
                  <a:pt x="3516256" y="2175160"/>
                </a:lnTo>
                <a:lnTo>
                  <a:pt x="0" y="2175160"/>
                </a:lnTo>
                <a:lnTo>
                  <a:pt x="0" y="2174920"/>
                </a:lnTo>
                <a:lnTo>
                  <a:pt x="14159" y="2174920"/>
                </a:lnTo>
                <a:lnTo>
                  <a:pt x="1021100" y="718"/>
                </a:lnTo>
                <a:lnTo>
                  <a:pt x="0" y="718"/>
                </a:lnTo>
                <a:close/>
              </a:path>
            </a:pathLst>
          </a:custGeom>
          <a:noFill/>
          <a:ln>
            <a:noFill/>
          </a:ln>
        </p:spPr>
      </p:pic>
      <p:pic>
        <p:nvPicPr>
          <p:cNvPr descr="A group of people sitting at a table&#10;&#10;Description generated with very high confidence" id="103" name="Google Shape;103;p1"/>
          <p:cNvPicPr preferRelativeResize="0"/>
          <p:nvPr/>
        </p:nvPicPr>
        <p:blipFill rotWithShape="1">
          <a:blip r:embed="rId8">
            <a:alphaModFix/>
          </a:blip>
          <a:srcRect b="530" l="0" r="0" t="33084"/>
          <a:stretch/>
        </p:blipFill>
        <p:spPr>
          <a:xfrm>
            <a:off x="-2" y="4445000"/>
            <a:ext cx="4908824" cy="2419953"/>
          </a:xfrm>
          <a:custGeom>
            <a:rect b="b" l="l" r="r" t="t"/>
            <a:pathLst>
              <a:path extrusionOk="0" h="2175160" w="4908824">
                <a:moveTo>
                  <a:pt x="0" y="0"/>
                </a:moveTo>
                <a:lnTo>
                  <a:pt x="4908824" y="0"/>
                </a:lnTo>
                <a:lnTo>
                  <a:pt x="3901440" y="2175160"/>
                </a:lnTo>
                <a:lnTo>
                  <a:pt x="0" y="2175160"/>
                </a:lnTo>
                <a:close/>
              </a:path>
            </a:pathLst>
          </a:custGeom>
          <a:noFill/>
          <a:ln>
            <a:noFill/>
          </a:ln>
        </p:spPr>
      </p:pic>
      <p:pic>
        <p:nvPicPr>
          <p:cNvPr id="104" name="Google Shape;104;p1"/>
          <p:cNvPicPr preferRelativeResize="0"/>
          <p:nvPr/>
        </p:nvPicPr>
        <p:blipFill rotWithShape="1">
          <a:blip r:embed="rId9">
            <a:alphaModFix/>
          </a:blip>
          <a:srcRect b="0" l="0" r="0" t="0"/>
          <a:stretch/>
        </p:blipFill>
        <p:spPr>
          <a:xfrm>
            <a:off x="12700" y="2433329"/>
            <a:ext cx="12107697" cy="199775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ge24f85f892_1_3"/>
          <p:cNvSpPr txBox="1"/>
          <p:nvPr/>
        </p:nvSpPr>
        <p:spPr>
          <a:xfrm>
            <a:off x="310225" y="372121"/>
            <a:ext cx="6739200" cy="1289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a:latin typeface="Calibri"/>
                <a:ea typeface="Calibri"/>
                <a:cs typeface="Calibri"/>
                <a:sym typeface="Calibri"/>
              </a:rPr>
              <a:t>Top 10 most listened Artist:</a:t>
            </a:r>
            <a:endParaRPr b="1" sz="2500">
              <a:latin typeface="Calibri"/>
              <a:ea typeface="Calibri"/>
              <a:cs typeface="Calibri"/>
              <a:sym typeface="Calibri"/>
            </a:endParaRPr>
          </a:p>
          <a:p>
            <a:pPr indent="0" lvl="0" marL="0" rtl="0" algn="l">
              <a:lnSpc>
                <a:spcPct val="115000"/>
              </a:lnSpc>
              <a:spcBef>
                <a:spcPts val="0"/>
              </a:spcBef>
              <a:spcAft>
                <a:spcPts val="0"/>
              </a:spcAft>
              <a:buNone/>
            </a:pPr>
            <a:r>
              <a:rPr lang="en-US" sz="2000">
                <a:latin typeface="Calibri"/>
                <a:ea typeface="Calibri"/>
                <a:cs typeface="Calibri"/>
                <a:sym typeface="Calibri"/>
              </a:rPr>
              <a:t>We can see mode of the listened column is 1.</a:t>
            </a:r>
            <a:endParaRPr sz="2000">
              <a:latin typeface="Calibri"/>
              <a:ea typeface="Calibri"/>
              <a:cs typeface="Calibri"/>
              <a:sym typeface="Calibri"/>
            </a:endParaRPr>
          </a:p>
          <a:p>
            <a:pPr indent="0" lvl="0" marL="0" rtl="0" algn="l">
              <a:lnSpc>
                <a:spcPct val="115000"/>
              </a:lnSpc>
              <a:spcBef>
                <a:spcPts val="0"/>
              </a:spcBef>
              <a:spcAft>
                <a:spcPts val="0"/>
              </a:spcAft>
              <a:buNone/>
            </a:pPr>
            <a:r>
              <a:rPr lang="en-US" sz="2000">
                <a:latin typeface="Calibri"/>
                <a:ea typeface="Calibri"/>
                <a:cs typeface="Calibri"/>
                <a:sym typeface="Calibri"/>
              </a:rPr>
              <a:t>The distribution is highly skewed</a:t>
            </a:r>
            <a:r>
              <a:rPr lang="en-US" sz="1800">
                <a:latin typeface="Calibri"/>
                <a:ea typeface="Calibri"/>
                <a:cs typeface="Calibri"/>
                <a:sym typeface="Calibri"/>
              </a:rPr>
              <a:t> </a:t>
            </a:r>
            <a:endParaRPr sz="1800">
              <a:latin typeface="Calibri"/>
              <a:ea typeface="Calibri"/>
              <a:cs typeface="Calibri"/>
              <a:sym typeface="Calibri"/>
            </a:endParaRPr>
          </a:p>
        </p:txBody>
      </p:sp>
      <p:pic>
        <p:nvPicPr>
          <p:cNvPr id="168" name="Google Shape;168;ge24f85f892_1_3"/>
          <p:cNvPicPr preferRelativeResize="0"/>
          <p:nvPr/>
        </p:nvPicPr>
        <p:blipFill>
          <a:blip r:embed="rId3">
            <a:alphaModFix/>
          </a:blip>
          <a:stretch>
            <a:fillRect/>
          </a:stretch>
        </p:blipFill>
        <p:spPr>
          <a:xfrm>
            <a:off x="367249" y="1952600"/>
            <a:ext cx="6625148" cy="4256672"/>
          </a:xfrm>
          <a:prstGeom prst="rect">
            <a:avLst/>
          </a:prstGeom>
          <a:noFill/>
          <a:ln>
            <a:noFill/>
          </a:ln>
        </p:spPr>
      </p:pic>
      <p:pic>
        <p:nvPicPr>
          <p:cNvPr id="169" name="Google Shape;169;ge24f85f892_1_3"/>
          <p:cNvPicPr preferRelativeResize="0"/>
          <p:nvPr/>
        </p:nvPicPr>
        <p:blipFill>
          <a:blip r:embed="rId4">
            <a:alphaModFix/>
          </a:blip>
          <a:stretch>
            <a:fillRect/>
          </a:stretch>
        </p:blipFill>
        <p:spPr>
          <a:xfrm>
            <a:off x="7216688" y="-2178"/>
            <a:ext cx="4592838" cy="3326779"/>
          </a:xfrm>
          <a:prstGeom prst="rect">
            <a:avLst/>
          </a:prstGeom>
          <a:noFill/>
          <a:ln>
            <a:noFill/>
          </a:ln>
        </p:spPr>
      </p:pic>
      <p:pic>
        <p:nvPicPr>
          <p:cNvPr id="170" name="Google Shape;170;ge24f85f892_1_3"/>
          <p:cNvPicPr preferRelativeResize="0"/>
          <p:nvPr/>
        </p:nvPicPr>
        <p:blipFill>
          <a:blip r:embed="rId5">
            <a:alphaModFix/>
          </a:blip>
          <a:stretch>
            <a:fillRect/>
          </a:stretch>
        </p:blipFill>
        <p:spPr>
          <a:xfrm>
            <a:off x="7418747" y="3454300"/>
            <a:ext cx="4390775" cy="2754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e24f85f892_1_8"/>
          <p:cNvSpPr txBox="1"/>
          <p:nvPr>
            <p:ph type="title"/>
          </p:nvPr>
        </p:nvSpPr>
        <p:spPr>
          <a:xfrm>
            <a:off x="611425" y="285100"/>
            <a:ext cx="11220600" cy="1119600"/>
          </a:xfrm>
          <a:prstGeom prst="rect">
            <a:avLst/>
          </a:prstGeom>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b="1" lang="en-US">
                <a:solidFill>
                  <a:schemeClr val="accent2"/>
                </a:solidFill>
              </a:rPr>
              <a:t>EXPLORATORY DATA ANALYSIS OBSERVATIONS</a:t>
            </a:r>
            <a:endParaRPr/>
          </a:p>
        </p:txBody>
      </p:sp>
      <p:sp>
        <p:nvSpPr>
          <p:cNvPr id="177" name="Google Shape;177;ge24f85f892_1_8"/>
          <p:cNvSpPr txBox="1"/>
          <p:nvPr>
            <p:ph idx="1" type="body"/>
          </p:nvPr>
        </p:nvSpPr>
        <p:spPr>
          <a:xfrm>
            <a:off x="611425" y="1784725"/>
            <a:ext cx="10742400" cy="4392000"/>
          </a:xfrm>
          <a:prstGeom prst="rect">
            <a:avLst/>
          </a:prstGeom>
        </p:spPr>
        <p:txBody>
          <a:bodyPr anchorCtr="0" anchor="t" bIns="45700" lIns="91425" spcFirstLastPara="1" rIns="91425" wrap="square" tIns="45700">
            <a:noAutofit/>
          </a:bodyPr>
          <a:lstStyle/>
          <a:p>
            <a:pPr indent="-381000" lvl="0" marL="457200" rtl="0" algn="just">
              <a:lnSpc>
                <a:spcPct val="115000"/>
              </a:lnSpc>
              <a:spcBef>
                <a:spcPts val="600"/>
              </a:spcBef>
              <a:spcAft>
                <a:spcPts val="0"/>
              </a:spcAft>
              <a:buSzPts val="2400"/>
              <a:buChar char="●"/>
            </a:pPr>
            <a:r>
              <a:rPr lang="en-US" sz="2400">
                <a:solidFill>
                  <a:srgbClr val="212121"/>
                </a:solidFill>
                <a:highlight>
                  <a:srgbClr val="FFFFFF"/>
                </a:highlight>
                <a:latin typeface="Roboto"/>
                <a:ea typeface="Roboto"/>
                <a:cs typeface="Roboto"/>
                <a:sym typeface="Roboto"/>
              </a:rPr>
              <a:t>There are 1,10,000 unique users, 1,37,674 unique releases, 28,367 unique artists.</a:t>
            </a:r>
            <a:endParaRPr sz="2400">
              <a:solidFill>
                <a:srgbClr val="212121"/>
              </a:solidFill>
              <a:highlight>
                <a:srgbClr val="FFFFFF"/>
              </a:highlight>
              <a:latin typeface="Roboto"/>
              <a:ea typeface="Roboto"/>
              <a:cs typeface="Roboto"/>
              <a:sym typeface="Roboto"/>
            </a:endParaRPr>
          </a:p>
          <a:p>
            <a:pPr indent="-381000" lvl="0" marL="457200" rtl="0" algn="just">
              <a:lnSpc>
                <a:spcPct val="115000"/>
              </a:lnSpc>
              <a:spcBef>
                <a:spcPts val="0"/>
              </a:spcBef>
              <a:spcAft>
                <a:spcPts val="0"/>
              </a:spcAft>
              <a:buSzPts val="2400"/>
              <a:buChar char="●"/>
            </a:pPr>
            <a:r>
              <a:rPr lang="en-US" sz="2400">
                <a:solidFill>
                  <a:srgbClr val="212121"/>
                </a:solidFill>
                <a:highlight>
                  <a:srgbClr val="FFFFFF"/>
                </a:highlight>
                <a:latin typeface="Roboto"/>
                <a:ea typeface="Roboto"/>
                <a:cs typeface="Roboto"/>
                <a:sym typeface="Roboto"/>
              </a:rPr>
              <a:t>There are total 137674 songs from all artists.</a:t>
            </a:r>
            <a:endParaRPr sz="2400">
              <a:solidFill>
                <a:srgbClr val="212121"/>
              </a:solidFill>
              <a:highlight>
                <a:srgbClr val="FFFFFF"/>
              </a:highlight>
              <a:latin typeface="Roboto"/>
              <a:ea typeface="Roboto"/>
              <a:cs typeface="Roboto"/>
              <a:sym typeface="Roboto"/>
            </a:endParaRPr>
          </a:p>
          <a:p>
            <a:pPr indent="-381000" lvl="0" marL="457200" rtl="0" algn="just">
              <a:lnSpc>
                <a:spcPct val="115000"/>
              </a:lnSpc>
              <a:spcBef>
                <a:spcPts val="0"/>
              </a:spcBef>
              <a:spcAft>
                <a:spcPts val="0"/>
              </a:spcAft>
              <a:buSzPts val="2400"/>
              <a:buChar char="●"/>
            </a:pPr>
            <a:r>
              <a:rPr lang="en-US" sz="2400">
                <a:solidFill>
                  <a:srgbClr val="212121"/>
                </a:solidFill>
                <a:highlight>
                  <a:srgbClr val="FFFFFF"/>
                </a:highlight>
                <a:latin typeface="Roboto"/>
                <a:ea typeface="Roboto"/>
                <a:cs typeface="Roboto"/>
                <a:sym typeface="Roboto"/>
              </a:rPr>
              <a:t>Most listened artist is “</a:t>
            </a:r>
            <a:r>
              <a:rPr b="1" lang="en-US" sz="2400">
                <a:solidFill>
                  <a:srgbClr val="212121"/>
                </a:solidFill>
                <a:highlight>
                  <a:srgbClr val="FFFFFF"/>
                </a:highlight>
                <a:latin typeface="Roboto"/>
                <a:ea typeface="Roboto"/>
                <a:cs typeface="Roboto"/>
                <a:sym typeface="Roboto"/>
              </a:rPr>
              <a:t>Coldplay”</a:t>
            </a:r>
            <a:r>
              <a:rPr lang="en-US" sz="2400">
                <a:solidFill>
                  <a:srgbClr val="212121"/>
                </a:solidFill>
                <a:highlight>
                  <a:srgbClr val="FFFFFF"/>
                </a:highlight>
                <a:latin typeface="Roboto"/>
                <a:ea typeface="Roboto"/>
                <a:cs typeface="Roboto"/>
                <a:sym typeface="Roboto"/>
              </a:rPr>
              <a:t> for the song </a:t>
            </a:r>
            <a:r>
              <a:rPr b="1" lang="en-US" sz="2400">
                <a:solidFill>
                  <a:srgbClr val="212121"/>
                </a:solidFill>
                <a:highlight>
                  <a:srgbClr val="FFFFFF"/>
                </a:highlight>
                <a:latin typeface="Roboto"/>
                <a:ea typeface="Roboto"/>
                <a:cs typeface="Roboto"/>
                <a:sym typeface="Roboto"/>
              </a:rPr>
              <a:t>“Yellow”</a:t>
            </a:r>
            <a:r>
              <a:rPr lang="en-US" sz="2400">
                <a:solidFill>
                  <a:srgbClr val="212121"/>
                </a:solidFill>
                <a:highlight>
                  <a:srgbClr val="FFFFFF"/>
                </a:highlight>
                <a:latin typeface="Roboto"/>
                <a:ea typeface="Roboto"/>
                <a:cs typeface="Roboto"/>
                <a:sym typeface="Roboto"/>
              </a:rPr>
              <a:t>.</a:t>
            </a:r>
            <a:endParaRPr sz="2400">
              <a:solidFill>
                <a:srgbClr val="212121"/>
              </a:solidFill>
              <a:highlight>
                <a:srgbClr val="FFFFFF"/>
              </a:highlight>
              <a:latin typeface="Roboto"/>
              <a:ea typeface="Roboto"/>
              <a:cs typeface="Roboto"/>
              <a:sym typeface="Roboto"/>
            </a:endParaRPr>
          </a:p>
          <a:p>
            <a:pPr indent="-381000" lvl="0" marL="457200" rtl="0" algn="just">
              <a:lnSpc>
                <a:spcPct val="115000"/>
              </a:lnSpc>
              <a:spcBef>
                <a:spcPts val="0"/>
              </a:spcBef>
              <a:spcAft>
                <a:spcPts val="0"/>
              </a:spcAft>
              <a:buSzPts val="2400"/>
              <a:buChar char="●"/>
            </a:pPr>
            <a:r>
              <a:rPr lang="en-US" sz="2400">
                <a:solidFill>
                  <a:srgbClr val="212121"/>
                </a:solidFill>
                <a:highlight>
                  <a:srgbClr val="FFFFFF"/>
                </a:highlight>
                <a:latin typeface="Roboto"/>
                <a:ea typeface="Roboto"/>
                <a:cs typeface="Roboto"/>
                <a:sym typeface="Roboto"/>
              </a:rPr>
              <a:t>Artists with highest popularity are very less.</a:t>
            </a:r>
            <a:endParaRPr sz="2400">
              <a:solidFill>
                <a:srgbClr val="212121"/>
              </a:solidFill>
              <a:highlight>
                <a:srgbClr val="FFFFFF"/>
              </a:highlight>
              <a:latin typeface="Roboto"/>
              <a:ea typeface="Roboto"/>
              <a:cs typeface="Roboto"/>
              <a:sym typeface="Roboto"/>
            </a:endParaRPr>
          </a:p>
          <a:p>
            <a:pPr indent="-381000" lvl="0" marL="457200" rtl="0" algn="just">
              <a:lnSpc>
                <a:spcPct val="115000"/>
              </a:lnSpc>
              <a:spcBef>
                <a:spcPts val="0"/>
              </a:spcBef>
              <a:spcAft>
                <a:spcPts val="0"/>
              </a:spcAft>
              <a:buSzPts val="2400"/>
              <a:buChar char="●"/>
            </a:pPr>
            <a:r>
              <a:rPr lang="en-US" sz="2400">
                <a:solidFill>
                  <a:srgbClr val="212121"/>
                </a:solidFill>
                <a:highlight>
                  <a:srgbClr val="FFFFFF"/>
                </a:highlight>
                <a:latin typeface="Roboto"/>
                <a:ea typeface="Roboto"/>
                <a:cs typeface="Roboto"/>
                <a:sym typeface="Roboto"/>
              </a:rPr>
              <a:t>Most listened song is “</a:t>
            </a:r>
            <a:r>
              <a:rPr b="1" lang="en-US" sz="2400">
                <a:solidFill>
                  <a:srgbClr val="212121"/>
                </a:solidFill>
                <a:highlight>
                  <a:srgbClr val="FFFFFF"/>
                </a:highlight>
                <a:latin typeface="Roboto"/>
                <a:ea typeface="Roboto"/>
                <a:cs typeface="Roboto"/>
                <a:sym typeface="Roboto"/>
              </a:rPr>
              <a:t>Sher Kosmisch”</a:t>
            </a:r>
            <a:r>
              <a:rPr lang="en-US" sz="2400">
                <a:solidFill>
                  <a:srgbClr val="212121"/>
                </a:solidFill>
                <a:highlight>
                  <a:srgbClr val="FFFFFF"/>
                </a:highlight>
                <a:latin typeface="Roboto"/>
                <a:ea typeface="Roboto"/>
                <a:cs typeface="Roboto"/>
                <a:sym typeface="Roboto"/>
              </a:rPr>
              <a:t>. This is listened 5043 times by all users.</a:t>
            </a:r>
            <a:endParaRPr sz="2400">
              <a:solidFill>
                <a:srgbClr val="212121"/>
              </a:solidFill>
              <a:highlight>
                <a:srgbClr val="FFFFFF"/>
              </a:highlight>
              <a:latin typeface="Roboto"/>
              <a:ea typeface="Roboto"/>
              <a:cs typeface="Roboto"/>
              <a:sym typeface="Roboto"/>
            </a:endParaRPr>
          </a:p>
          <a:p>
            <a:pPr indent="-381000" lvl="0" marL="457200" rtl="0" algn="just">
              <a:lnSpc>
                <a:spcPct val="115000"/>
              </a:lnSpc>
              <a:spcBef>
                <a:spcPts val="0"/>
              </a:spcBef>
              <a:spcAft>
                <a:spcPts val="0"/>
              </a:spcAft>
              <a:buSzPts val="2400"/>
              <a:buChar char="●"/>
            </a:pPr>
            <a:r>
              <a:rPr lang="en-US" sz="2400">
                <a:solidFill>
                  <a:srgbClr val="212121"/>
                </a:solidFill>
                <a:highlight>
                  <a:srgbClr val="FFFFFF"/>
                </a:highlight>
                <a:latin typeface="Roboto"/>
                <a:ea typeface="Roboto"/>
                <a:cs typeface="Roboto"/>
                <a:sym typeface="Roboto"/>
              </a:rPr>
              <a:t>One user listened “Drop the Hammer” song 923 time.</a:t>
            </a:r>
            <a:endParaRPr sz="2400">
              <a:solidFill>
                <a:srgbClr val="212121"/>
              </a:solidFill>
              <a:highlight>
                <a:srgbClr val="FFFFFF"/>
              </a:highlight>
              <a:latin typeface="Roboto"/>
              <a:ea typeface="Roboto"/>
              <a:cs typeface="Roboto"/>
              <a:sym typeface="Roboto"/>
            </a:endParaRPr>
          </a:p>
          <a:p>
            <a:pPr indent="-381000" lvl="0" marL="457200" rtl="0" algn="just">
              <a:lnSpc>
                <a:spcPct val="115000"/>
              </a:lnSpc>
              <a:spcBef>
                <a:spcPts val="0"/>
              </a:spcBef>
              <a:spcAft>
                <a:spcPts val="0"/>
              </a:spcAft>
              <a:buSzPts val="2400"/>
              <a:buChar char="●"/>
            </a:pPr>
            <a:r>
              <a:rPr lang="en-US" sz="2400">
                <a:solidFill>
                  <a:srgbClr val="212121"/>
                </a:solidFill>
                <a:highlight>
                  <a:srgbClr val="FFFFFF"/>
                </a:highlight>
                <a:latin typeface="Roboto"/>
                <a:ea typeface="Roboto"/>
                <a:cs typeface="Roboto"/>
                <a:sym typeface="Roboto"/>
              </a:rPr>
              <a:t>Two user were listened to 57 songs. </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e259210ff4_1_16"/>
          <p:cNvSpPr txBox="1"/>
          <p:nvPr>
            <p:ph type="title"/>
          </p:nvPr>
        </p:nvSpPr>
        <p:spPr>
          <a:xfrm>
            <a:off x="838200" y="365125"/>
            <a:ext cx="10515600" cy="10395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4800"/>
              <a:buFont typeface="Arial"/>
              <a:buNone/>
            </a:pPr>
            <a:r>
              <a:rPr b="1" lang="en-US">
                <a:solidFill>
                  <a:schemeClr val="accent2"/>
                </a:solidFill>
              </a:rPr>
              <a:t>POPULARITY BASED</a:t>
            </a:r>
            <a:endParaRPr/>
          </a:p>
        </p:txBody>
      </p:sp>
      <p:sp>
        <p:nvSpPr>
          <p:cNvPr id="184" name="Google Shape;184;ge259210ff4_1_16"/>
          <p:cNvSpPr txBox="1"/>
          <p:nvPr>
            <p:ph idx="1" type="body"/>
          </p:nvPr>
        </p:nvSpPr>
        <p:spPr>
          <a:xfrm>
            <a:off x="838200" y="1553375"/>
            <a:ext cx="10515600" cy="4623300"/>
          </a:xfrm>
          <a:prstGeom prst="rect">
            <a:avLst/>
          </a:prstGeom>
        </p:spPr>
        <p:txBody>
          <a:bodyPr anchorCtr="0" anchor="t" bIns="45700" lIns="91425" spcFirstLastPara="1" rIns="91425" wrap="square" tIns="45700">
            <a:normAutofit fontScale="70000" lnSpcReduction="20000"/>
          </a:bodyPr>
          <a:lstStyle/>
          <a:p>
            <a:pPr indent="-383433" lvl="0" marL="457200" rtl="0" algn="just">
              <a:lnSpc>
                <a:spcPct val="115000"/>
              </a:lnSpc>
              <a:spcBef>
                <a:spcPts val="0"/>
              </a:spcBef>
              <a:spcAft>
                <a:spcPts val="0"/>
              </a:spcAft>
              <a:buClr>
                <a:srgbClr val="202124"/>
              </a:buClr>
              <a:buSzPct val="100000"/>
              <a:buChar char="●"/>
            </a:pPr>
            <a:r>
              <a:rPr lang="en-US" sz="3483">
                <a:solidFill>
                  <a:srgbClr val="202124"/>
                </a:solidFill>
              </a:rPr>
              <a:t>It is a type of recommendation system which works on the principle of popularity and or anything which is in trend. These systems check about the product or song which are in trend or are most popular among the users and directly recommend those.</a:t>
            </a:r>
            <a:endParaRPr sz="3483">
              <a:solidFill>
                <a:srgbClr val="202124"/>
              </a:solidFill>
            </a:endParaRPr>
          </a:p>
          <a:p>
            <a:pPr indent="0" lvl="0" marL="457200" rtl="0" algn="just">
              <a:lnSpc>
                <a:spcPct val="115000"/>
              </a:lnSpc>
              <a:spcBef>
                <a:spcPts val="0"/>
              </a:spcBef>
              <a:spcAft>
                <a:spcPts val="0"/>
              </a:spcAft>
              <a:buNone/>
            </a:pPr>
            <a:r>
              <a:t/>
            </a:r>
            <a:endParaRPr sz="2550">
              <a:solidFill>
                <a:srgbClr val="202124"/>
              </a:solidFill>
            </a:endParaRPr>
          </a:p>
          <a:p>
            <a:pPr indent="-383939" lvl="0" marL="457200" rtl="0" algn="just">
              <a:lnSpc>
                <a:spcPct val="115000"/>
              </a:lnSpc>
              <a:spcBef>
                <a:spcPts val="0"/>
              </a:spcBef>
              <a:spcAft>
                <a:spcPts val="0"/>
              </a:spcAft>
              <a:buClr>
                <a:srgbClr val="202124"/>
              </a:buClr>
              <a:buSzPct val="100000"/>
              <a:buChar char="●"/>
            </a:pPr>
            <a:r>
              <a:rPr b="1" lang="en-US" sz="3494" u="sng"/>
              <a:t>Example</a:t>
            </a:r>
            <a:r>
              <a:rPr lang="en-US" sz="3494"/>
              <a:t> </a:t>
            </a:r>
            <a:endParaRPr sz="3494"/>
          </a:p>
          <a:p>
            <a:pPr indent="0" lvl="0" marL="457200" rtl="0" algn="just">
              <a:lnSpc>
                <a:spcPct val="115000"/>
              </a:lnSpc>
              <a:spcBef>
                <a:spcPts val="0"/>
              </a:spcBef>
              <a:spcAft>
                <a:spcPts val="0"/>
              </a:spcAft>
              <a:buNone/>
            </a:pPr>
            <a:r>
              <a:t/>
            </a:r>
            <a:endParaRPr sz="3494"/>
          </a:p>
          <a:p>
            <a:pPr indent="-383939" lvl="1" marL="914400" rtl="0" algn="l">
              <a:lnSpc>
                <a:spcPct val="150000"/>
              </a:lnSpc>
              <a:spcBef>
                <a:spcPts val="0"/>
              </a:spcBef>
              <a:spcAft>
                <a:spcPts val="0"/>
              </a:spcAft>
              <a:buSzPct val="100000"/>
              <a:buChar char="○"/>
            </a:pPr>
            <a:r>
              <a:rPr lang="en-US" sz="3494"/>
              <a:t>Google News</a:t>
            </a:r>
            <a:endParaRPr sz="3494"/>
          </a:p>
          <a:p>
            <a:pPr indent="-383939" lvl="1" marL="914400" rtl="0" algn="l">
              <a:lnSpc>
                <a:spcPct val="150000"/>
              </a:lnSpc>
              <a:spcBef>
                <a:spcPts val="0"/>
              </a:spcBef>
              <a:spcAft>
                <a:spcPts val="0"/>
              </a:spcAft>
              <a:buSzPct val="100000"/>
              <a:buChar char="○"/>
            </a:pPr>
            <a:r>
              <a:rPr lang="en-US" sz="3494"/>
              <a:t>YouTube</a:t>
            </a:r>
            <a:endParaRPr sz="3494"/>
          </a:p>
          <a:p>
            <a:pPr indent="0" lvl="0" marL="0" rtl="0" algn="l">
              <a:lnSpc>
                <a:spcPct val="100000"/>
              </a:lnSpc>
              <a:spcBef>
                <a:spcPts val="0"/>
              </a:spcBef>
              <a:spcAft>
                <a:spcPts val="0"/>
              </a:spcAft>
              <a:buNone/>
            </a:pPr>
            <a:r>
              <a:t/>
            </a:r>
            <a:endParaRPr b="1" sz="2150"/>
          </a:p>
          <a:p>
            <a:pPr indent="0" lvl="0" marL="457200" rtl="0" algn="l">
              <a:lnSpc>
                <a:spcPct val="150000"/>
              </a:lnSpc>
              <a:spcBef>
                <a:spcPts val="0"/>
              </a:spcBef>
              <a:spcAft>
                <a:spcPts val="0"/>
              </a:spcAft>
              <a:buNone/>
            </a:pPr>
            <a:r>
              <a:t/>
            </a:r>
            <a:endParaRPr sz="2000"/>
          </a:p>
          <a:p>
            <a:pPr indent="0" lvl="0" marL="0" rtl="0" algn="just">
              <a:lnSpc>
                <a:spcPct val="115000"/>
              </a:lnSpc>
              <a:spcBef>
                <a:spcPts val="0"/>
              </a:spcBef>
              <a:spcAft>
                <a:spcPts val="0"/>
              </a:spcAft>
              <a:buNone/>
            </a:pPr>
            <a:r>
              <a:t/>
            </a:r>
            <a:endParaRPr sz="2000">
              <a:latin typeface="Arial"/>
              <a:ea typeface="Arial"/>
              <a:cs typeface="Arial"/>
              <a:sym typeface="Arial"/>
            </a:endParaRPr>
          </a:p>
          <a:p>
            <a:pPr indent="0" lvl="0" marL="0" rtl="0" algn="l">
              <a:spcBef>
                <a:spcPts val="10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e259210ff4_1_22"/>
          <p:cNvSpPr txBox="1"/>
          <p:nvPr>
            <p:ph type="title"/>
          </p:nvPr>
        </p:nvSpPr>
        <p:spPr>
          <a:xfrm>
            <a:off x="838250" y="117250"/>
            <a:ext cx="9804000" cy="9735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2000"/>
              <a:buFont typeface="Arial"/>
              <a:buNone/>
            </a:pPr>
            <a:r>
              <a:rPr b="1" lang="en-US" sz="4000"/>
              <a:t>CODE AND EXPLANATION </a:t>
            </a:r>
            <a:endParaRPr sz="4000"/>
          </a:p>
        </p:txBody>
      </p:sp>
      <p:pic>
        <p:nvPicPr>
          <p:cNvPr id="191" name="Google Shape;191;ge259210ff4_1_22"/>
          <p:cNvPicPr preferRelativeResize="0"/>
          <p:nvPr/>
        </p:nvPicPr>
        <p:blipFill>
          <a:blip r:embed="rId3">
            <a:alphaModFix/>
          </a:blip>
          <a:stretch>
            <a:fillRect/>
          </a:stretch>
        </p:blipFill>
        <p:spPr>
          <a:xfrm>
            <a:off x="896050" y="1090750"/>
            <a:ext cx="9688401" cy="5502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e259210ff4_1_29"/>
          <p:cNvSpPr txBox="1"/>
          <p:nvPr>
            <p:ph type="title"/>
          </p:nvPr>
        </p:nvSpPr>
        <p:spPr>
          <a:xfrm>
            <a:off x="838200" y="216400"/>
            <a:ext cx="9110100" cy="824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sz="4000"/>
              <a:t>OUTPUT</a:t>
            </a:r>
            <a:endParaRPr b="1" sz="4000"/>
          </a:p>
        </p:txBody>
      </p:sp>
      <p:pic>
        <p:nvPicPr>
          <p:cNvPr id="198" name="Google Shape;198;ge259210ff4_1_29"/>
          <p:cNvPicPr preferRelativeResize="0"/>
          <p:nvPr/>
        </p:nvPicPr>
        <p:blipFill>
          <a:blip r:embed="rId3">
            <a:alphaModFix/>
          </a:blip>
          <a:stretch>
            <a:fillRect/>
          </a:stretch>
        </p:blipFill>
        <p:spPr>
          <a:xfrm>
            <a:off x="838200" y="1041100"/>
            <a:ext cx="9754524" cy="5238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e259210ff4_1_3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a:solidFill>
                  <a:schemeClr val="accent2"/>
                </a:solidFill>
              </a:rPr>
              <a:t>Merits and Demerits of Popularity Based Recommendation System</a:t>
            </a:r>
            <a:endParaRPr b="1">
              <a:solidFill>
                <a:schemeClr val="accent2"/>
              </a:solidFill>
            </a:endParaRPr>
          </a:p>
        </p:txBody>
      </p:sp>
      <p:sp>
        <p:nvSpPr>
          <p:cNvPr id="205" name="Google Shape;205;ge259210ff4_1_38"/>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fontScale="92500" lnSpcReduction="20000"/>
          </a:bodyPr>
          <a:lstStyle/>
          <a:p>
            <a:pPr indent="-398938" lvl="0" marL="457200" rtl="0" algn="l">
              <a:lnSpc>
                <a:spcPct val="150000"/>
              </a:lnSpc>
              <a:spcBef>
                <a:spcPts val="1000"/>
              </a:spcBef>
              <a:spcAft>
                <a:spcPts val="0"/>
              </a:spcAft>
              <a:buSzPct val="100000"/>
              <a:buChar char="●"/>
            </a:pPr>
            <a:r>
              <a:rPr b="1" lang="en-US" sz="2900"/>
              <a:t>Merits :-</a:t>
            </a:r>
            <a:endParaRPr b="1" sz="2900"/>
          </a:p>
          <a:p>
            <a:pPr indent="-369569" lvl="1" marL="914400" rtl="0" algn="l">
              <a:lnSpc>
                <a:spcPct val="150000"/>
              </a:lnSpc>
              <a:spcBef>
                <a:spcPts val="0"/>
              </a:spcBef>
              <a:spcAft>
                <a:spcPts val="0"/>
              </a:spcAft>
              <a:buSzPct val="100000"/>
              <a:buFont typeface="Calibri"/>
              <a:buChar char="○"/>
            </a:pPr>
            <a:r>
              <a:rPr lang="en-US"/>
              <a:t>It does not suffer from cold start problems.</a:t>
            </a:r>
            <a:endParaRPr/>
          </a:p>
          <a:p>
            <a:pPr indent="-369569" lvl="1" marL="914400" rtl="0" algn="l">
              <a:lnSpc>
                <a:spcPct val="150000"/>
              </a:lnSpc>
              <a:spcBef>
                <a:spcPts val="0"/>
              </a:spcBef>
              <a:spcAft>
                <a:spcPts val="0"/>
              </a:spcAft>
              <a:buSzPct val="100000"/>
              <a:buFont typeface="Calibri"/>
              <a:buChar char="○"/>
            </a:pPr>
            <a:r>
              <a:rPr lang="en-US"/>
              <a:t>No need for the user's historical data.</a:t>
            </a:r>
            <a:endParaRPr/>
          </a:p>
          <a:p>
            <a:pPr indent="0" lvl="0" marL="0" rtl="0" algn="l">
              <a:spcBef>
                <a:spcPts val="1000"/>
              </a:spcBef>
              <a:spcAft>
                <a:spcPts val="0"/>
              </a:spcAft>
              <a:buNone/>
            </a:pPr>
            <a:r>
              <a:t/>
            </a:r>
            <a:endParaRPr b="1" sz="2500"/>
          </a:p>
          <a:p>
            <a:pPr indent="-400843" lvl="0" marL="457200" rtl="0" algn="l">
              <a:lnSpc>
                <a:spcPct val="150000"/>
              </a:lnSpc>
              <a:spcBef>
                <a:spcPts val="0"/>
              </a:spcBef>
              <a:spcAft>
                <a:spcPts val="0"/>
              </a:spcAft>
              <a:buSzPct val="100000"/>
              <a:buChar char="●"/>
            </a:pPr>
            <a:r>
              <a:rPr b="1" lang="en-US" sz="2932"/>
              <a:t>Demerits :- </a:t>
            </a:r>
            <a:endParaRPr b="1" sz="2932"/>
          </a:p>
          <a:p>
            <a:pPr indent="-369569" lvl="1" marL="914400" rtl="0" algn="l">
              <a:lnSpc>
                <a:spcPct val="150000"/>
              </a:lnSpc>
              <a:spcBef>
                <a:spcPts val="0"/>
              </a:spcBef>
              <a:spcAft>
                <a:spcPts val="0"/>
              </a:spcAft>
              <a:buSzPct val="100000"/>
              <a:buFont typeface="Calibri"/>
              <a:buChar char="○"/>
            </a:pPr>
            <a:r>
              <a:rPr lang="en-US"/>
              <a:t>Not personalized </a:t>
            </a:r>
            <a:endParaRPr/>
          </a:p>
          <a:p>
            <a:pPr indent="-369569" lvl="1" marL="914400" rtl="0" algn="l">
              <a:lnSpc>
                <a:spcPct val="150000"/>
              </a:lnSpc>
              <a:spcBef>
                <a:spcPts val="0"/>
              </a:spcBef>
              <a:spcAft>
                <a:spcPts val="0"/>
              </a:spcAft>
              <a:buSzPct val="100000"/>
              <a:buFont typeface="Calibri"/>
              <a:buChar char="○"/>
            </a:pPr>
            <a:r>
              <a:rPr lang="en-US"/>
              <a:t>System would recommend the same sort of products/songs.</a:t>
            </a:r>
            <a:endParaRPr b="1"/>
          </a:p>
          <a:p>
            <a:pPr indent="0" lvl="0" marL="0" rtl="0" algn="l">
              <a:lnSpc>
                <a:spcPct val="100000"/>
              </a:lnSpc>
              <a:spcBef>
                <a:spcPts val="0"/>
              </a:spcBef>
              <a:spcAft>
                <a:spcPts val="0"/>
              </a:spcAft>
              <a:buNone/>
            </a:pPr>
            <a:r>
              <a:t/>
            </a:r>
            <a:endParaRPr sz="2400"/>
          </a:p>
          <a:p>
            <a:pPr indent="0" lvl="0" marL="0" rtl="0" algn="l">
              <a:lnSpc>
                <a:spcPct val="100000"/>
              </a:lnSpc>
              <a:spcBef>
                <a:spcPts val="0"/>
              </a:spcBef>
              <a:spcAft>
                <a:spcPts val="0"/>
              </a:spcAft>
              <a:buNone/>
            </a:pPr>
            <a:r>
              <a:t/>
            </a:r>
            <a:endParaRPr sz="1800"/>
          </a:p>
          <a:p>
            <a:pPr indent="0" lvl="0" marL="0" rtl="0" algn="l">
              <a:spcBef>
                <a:spcPts val="10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ge263ba17cf_1_0"/>
          <p:cNvSpPr txBox="1"/>
          <p:nvPr>
            <p:ph type="title"/>
          </p:nvPr>
        </p:nvSpPr>
        <p:spPr>
          <a:xfrm>
            <a:off x="838200" y="232925"/>
            <a:ext cx="10515600" cy="9570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4800"/>
              <a:buFont typeface="Arial"/>
              <a:buNone/>
            </a:pPr>
            <a:r>
              <a:rPr b="1" lang="en-US">
                <a:solidFill>
                  <a:schemeClr val="accent2"/>
                </a:solidFill>
              </a:rPr>
              <a:t>CONTENT BASED</a:t>
            </a:r>
            <a:endParaRPr sz="4000"/>
          </a:p>
        </p:txBody>
      </p:sp>
      <p:sp>
        <p:nvSpPr>
          <p:cNvPr id="212" name="Google Shape;212;ge263ba17cf_1_0"/>
          <p:cNvSpPr txBox="1"/>
          <p:nvPr>
            <p:ph idx="1" type="body"/>
          </p:nvPr>
        </p:nvSpPr>
        <p:spPr>
          <a:xfrm>
            <a:off x="838200" y="1305375"/>
            <a:ext cx="10515600" cy="5007300"/>
          </a:xfrm>
          <a:prstGeom prst="rect">
            <a:avLst/>
          </a:prstGeom>
        </p:spPr>
        <p:txBody>
          <a:bodyPr anchorCtr="0" anchor="t" bIns="45700" lIns="91425" spcFirstLastPara="1" rIns="91425" wrap="square" tIns="45700">
            <a:normAutofit/>
          </a:bodyPr>
          <a:lstStyle/>
          <a:p>
            <a:pPr indent="-381000" lvl="0" marL="457200" rtl="0" algn="just">
              <a:lnSpc>
                <a:spcPct val="115000"/>
              </a:lnSpc>
              <a:spcBef>
                <a:spcPts val="0"/>
              </a:spcBef>
              <a:spcAft>
                <a:spcPts val="0"/>
              </a:spcAft>
              <a:buSzPts val="2400"/>
              <a:buChar char="●"/>
            </a:pPr>
            <a:r>
              <a:rPr lang="en-US" sz="2400"/>
              <a:t>Content-based filtering is using the technique to analyze a set of documents and descriptions of items previously rated by a user and then build a profile or model of the user’s interests based on the features of those rated items.</a:t>
            </a:r>
            <a:endParaRPr sz="2400"/>
          </a:p>
          <a:p>
            <a:pPr indent="0" lvl="0" marL="0" rtl="0" algn="just">
              <a:lnSpc>
                <a:spcPct val="115000"/>
              </a:lnSpc>
              <a:spcBef>
                <a:spcPts val="0"/>
              </a:spcBef>
              <a:spcAft>
                <a:spcPts val="0"/>
              </a:spcAft>
              <a:buNone/>
            </a:pPr>
            <a:r>
              <a:t/>
            </a:r>
            <a:endParaRPr sz="2200"/>
          </a:p>
          <a:p>
            <a:pPr indent="0" lvl="0" marL="0" rtl="0" algn="just">
              <a:lnSpc>
                <a:spcPct val="115000"/>
              </a:lnSpc>
              <a:spcBef>
                <a:spcPts val="0"/>
              </a:spcBef>
              <a:spcAft>
                <a:spcPts val="0"/>
              </a:spcAft>
              <a:buNone/>
            </a:pPr>
            <a:r>
              <a:t/>
            </a:r>
            <a:endParaRPr sz="2200"/>
          </a:p>
          <a:p>
            <a:pPr indent="0" lvl="0" marL="0" rtl="0" algn="l">
              <a:spcBef>
                <a:spcPts val="1000"/>
              </a:spcBef>
              <a:spcAft>
                <a:spcPts val="0"/>
              </a:spcAft>
              <a:buNone/>
            </a:pPr>
            <a:r>
              <a:t/>
            </a:r>
            <a:endParaRPr/>
          </a:p>
        </p:txBody>
      </p:sp>
      <p:pic>
        <p:nvPicPr>
          <p:cNvPr descr="Content-Based Recommender System Using NLP | by Arif Zainurrohman |  MLearning.ai | Medium" id="213" name="Google Shape;213;ge263ba17cf_1_0"/>
          <p:cNvPicPr preferRelativeResize="0"/>
          <p:nvPr/>
        </p:nvPicPr>
        <p:blipFill rotWithShape="1">
          <a:blip r:embed="rId3">
            <a:alphaModFix/>
          </a:blip>
          <a:srcRect b="0" l="0" r="0" t="0"/>
          <a:stretch/>
        </p:blipFill>
        <p:spPr>
          <a:xfrm>
            <a:off x="3734725" y="2627525"/>
            <a:ext cx="5007151" cy="40817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e263ba17cf_1_7"/>
          <p:cNvSpPr txBox="1"/>
          <p:nvPr>
            <p:ph idx="1" type="body"/>
          </p:nvPr>
        </p:nvSpPr>
        <p:spPr>
          <a:xfrm>
            <a:off x="838200" y="1041100"/>
            <a:ext cx="10515600" cy="5486400"/>
          </a:xfrm>
          <a:prstGeom prst="rect">
            <a:avLst/>
          </a:prstGeom>
        </p:spPr>
        <p:txBody>
          <a:bodyPr anchorCtr="0" anchor="t" bIns="45700" lIns="91425" spcFirstLastPara="1" rIns="91425" wrap="square" tIns="45700">
            <a:normAutofit/>
          </a:bodyPr>
          <a:lstStyle/>
          <a:p>
            <a:pPr indent="-400050" lvl="0" marL="457200" rtl="0" algn="l">
              <a:lnSpc>
                <a:spcPct val="115000"/>
              </a:lnSpc>
              <a:spcBef>
                <a:spcPts val="0"/>
              </a:spcBef>
              <a:spcAft>
                <a:spcPts val="0"/>
              </a:spcAft>
              <a:buSzPts val="2700"/>
              <a:buChar char="●"/>
            </a:pPr>
            <a:r>
              <a:rPr b="1" lang="en-US" sz="2700"/>
              <a:t>Cosine Similarity :</a:t>
            </a:r>
            <a:endParaRPr b="1" sz="2700"/>
          </a:p>
          <a:p>
            <a:pPr indent="457200" lvl="0" marL="457200" rtl="0" algn="just">
              <a:lnSpc>
                <a:spcPct val="115000"/>
              </a:lnSpc>
              <a:spcBef>
                <a:spcPts val="0"/>
              </a:spcBef>
              <a:spcAft>
                <a:spcPts val="0"/>
              </a:spcAft>
              <a:buNone/>
            </a:pPr>
            <a:r>
              <a:rPr lang="en-US" sz="2400"/>
              <a:t>Cosine of the angle between the two vectors of the item, vectors of A and  B is calculated   for imputing similarity. If the vectors are closer, then small will be the angle and large will be the cosine.</a:t>
            </a:r>
            <a:endParaRPr sz="2400"/>
          </a:p>
          <a:p>
            <a:pPr indent="457200" lvl="0" marL="457200" rtl="0" algn="l">
              <a:lnSpc>
                <a:spcPct val="100000"/>
              </a:lnSpc>
              <a:spcBef>
                <a:spcPts val="0"/>
              </a:spcBef>
              <a:spcAft>
                <a:spcPts val="0"/>
              </a:spcAft>
              <a:buNone/>
            </a:pPr>
            <a:r>
              <a:rPr lang="en-US" sz="1900"/>
              <a:t> </a:t>
            </a:r>
            <a:endParaRPr sz="1900"/>
          </a:p>
          <a:p>
            <a:pPr indent="0" lvl="0" marL="457200" rtl="0" algn="l">
              <a:lnSpc>
                <a:spcPct val="100000"/>
              </a:lnSpc>
              <a:spcBef>
                <a:spcPts val="0"/>
              </a:spcBef>
              <a:spcAft>
                <a:spcPts val="0"/>
              </a:spcAft>
              <a:buNone/>
            </a:pPr>
            <a:r>
              <a:t/>
            </a:r>
            <a:endParaRPr sz="1900"/>
          </a:p>
          <a:p>
            <a:pPr indent="0" lvl="0" marL="0" rtl="0" algn="l">
              <a:lnSpc>
                <a:spcPct val="100000"/>
              </a:lnSpc>
              <a:spcBef>
                <a:spcPts val="0"/>
              </a:spcBef>
              <a:spcAft>
                <a:spcPts val="0"/>
              </a:spcAft>
              <a:buNone/>
            </a:pPr>
            <a:r>
              <a:t/>
            </a:r>
            <a:endParaRPr sz="1900"/>
          </a:p>
          <a:p>
            <a:pPr indent="-400050" lvl="0" marL="457200" rtl="0" algn="l">
              <a:lnSpc>
                <a:spcPct val="115000"/>
              </a:lnSpc>
              <a:spcBef>
                <a:spcPts val="0"/>
              </a:spcBef>
              <a:spcAft>
                <a:spcPts val="0"/>
              </a:spcAft>
              <a:buSzPts val="2700"/>
              <a:buChar char="●"/>
            </a:pPr>
            <a:r>
              <a:rPr b="1" lang="en-US" sz="2700"/>
              <a:t>Euclidean distance :</a:t>
            </a:r>
            <a:endParaRPr b="1" sz="2700"/>
          </a:p>
          <a:p>
            <a:pPr indent="457200" lvl="0" marL="457200" rtl="0" algn="just">
              <a:lnSpc>
                <a:spcPct val="115000"/>
              </a:lnSpc>
              <a:spcBef>
                <a:spcPts val="0"/>
              </a:spcBef>
              <a:spcAft>
                <a:spcPts val="0"/>
              </a:spcAft>
              <a:buNone/>
            </a:pPr>
            <a:r>
              <a:rPr lang="en-US" sz="2400"/>
              <a:t>The Euclidean distance between two points in Euclidean space is the length of a line segment between the two points. Where p and q are our vectors , which are nothing but content.</a:t>
            </a:r>
            <a:endParaRPr sz="2400"/>
          </a:p>
          <a:p>
            <a:pPr indent="457200" lvl="0" marL="457200" rtl="0" algn="l">
              <a:lnSpc>
                <a:spcPct val="100000"/>
              </a:lnSpc>
              <a:spcBef>
                <a:spcPts val="0"/>
              </a:spcBef>
              <a:spcAft>
                <a:spcPts val="0"/>
              </a:spcAft>
              <a:buNone/>
            </a:pPr>
            <a:r>
              <a:t/>
            </a:r>
            <a:endParaRPr sz="1900"/>
          </a:p>
          <a:p>
            <a:pPr indent="457200" lvl="0" marL="457200" rtl="0" algn="l">
              <a:lnSpc>
                <a:spcPct val="100000"/>
              </a:lnSpc>
              <a:spcBef>
                <a:spcPts val="0"/>
              </a:spcBef>
              <a:spcAft>
                <a:spcPts val="0"/>
              </a:spcAft>
              <a:buNone/>
            </a:pPr>
            <a:r>
              <a:t/>
            </a:r>
            <a:endParaRPr sz="1900"/>
          </a:p>
        </p:txBody>
      </p:sp>
      <p:pic>
        <p:nvPicPr>
          <p:cNvPr id="220" name="Google Shape;220;ge263ba17cf_1_7"/>
          <p:cNvPicPr preferRelativeResize="0"/>
          <p:nvPr/>
        </p:nvPicPr>
        <p:blipFill>
          <a:blip r:embed="rId3">
            <a:alphaModFix/>
          </a:blip>
          <a:stretch>
            <a:fillRect/>
          </a:stretch>
        </p:blipFill>
        <p:spPr>
          <a:xfrm>
            <a:off x="4043675" y="2901025"/>
            <a:ext cx="3067050" cy="781050"/>
          </a:xfrm>
          <a:prstGeom prst="rect">
            <a:avLst/>
          </a:prstGeom>
          <a:noFill/>
          <a:ln>
            <a:noFill/>
          </a:ln>
        </p:spPr>
      </p:pic>
      <p:pic>
        <p:nvPicPr>
          <p:cNvPr id="221" name="Google Shape;221;ge263ba17cf_1_7"/>
          <p:cNvPicPr preferRelativeResize="0"/>
          <p:nvPr/>
        </p:nvPicPr>
        <p:blipFill>
          <a:blip r:embed="rId4">
            <a:alphaModFix/>
          </a:blip>
          <a:stretch>
            <a:fillRect/>
          </a:stretch>
        </p:blipFill>
        <p:spPr>
          <a:xfrm>
            <a:off x="4194946" y="5508950"/>
            <a:ext cx="2764500" cy="910825"/>
          </a:xfrm>
          <a:prstGeom prst="rect">
            <a:avLst/>
          </a:prstGeom>
          <a:noFill/>
          <a:ln>
            <a:noFill/>
          </a:ln>
        </p:spPr>
      </p:pic>
      <p:sp>
        <p:nvSpPr>
          <p:cNvPr id="222" name="Google Shape;222;ge263ba17cf_1_7"/>
          <p:cNvSpPr txBox="1"/>
          <p:nvPr/>
        </p:nvSpPr>
        <p:spPr>
          <a:xfrm>
            <a:off x="979725" y="357475"/>
            <a:ext cx="9135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800">
                <a:latin typeface="Calibri"/>
                <a:ea typeface="Calibri"/>
                <a:cs typeface="Calibri"/>
                <a:sym typeface="Calibri"/>
              </a:rPr>
              <a:t>Following is the most widely used similarity score concepts: </a:t>
            </a:r>
            <a:endParaRPr b="1" sz="2800">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ge263ba17cf_1_15"/>
          <p:cNvSpPr txBox="1"/>
          <p:nvPr>
            <p:ph type="title"/>
          </p:nvPr>
        </p:nvSpPr>
        <p:spPr>
          <a:xfrm>
            <a:off x="838200" y="199875"/>
            <a:ext cx="8283900" cy="659400"/>
          </a:xfrm>
          <a:prstGeom prst="rect">
            <a:avLst/>
          </a:prstGeom>
        </p:spPr>
        <p:txBody>
          <a:bodyPr anchorCtr="0" anchor="ctr" bIns="45700" lIns="91425" spcFirstLastPara="1" rIns="91425" wrap="square" tIns="45700">
            <a:noAutofit/>
          </a:bodyPr>
          <a:lstStyle/>
          <a:p>
            <a:pPr indent="0" lvl="0" marL="0" rtl="0" algn="l">
              <a:lnSpc>
                <a:spcPct val="100000"/>
              </a:lnSpc>
              <a:spcBef>
                <a:spcPts val="0"/>
              </a:spcBef>
              <a:spcAft>
                <a:spcPts val="0"/>
              </a:spcAft>
              <a:buNone/>
            </a:pPr>
            <a:r>
              <a:rPr b="1" lang="en-US" sz="3200"/>
              <a:t>GETTING SIMILAR SONGS</a:t>
            </a:r>
            <a:endParaRPr sz="5300"/>
          </a:p>
        </p:txBody>
      </p:sp>
      <p:pic>
        <p:nvPicPr>
          <p:cNvPr id="229" name="Google Shape;229;ge263ba17cf_1_15"/>
          <p:cNvPicPr preferRelativeResize="0"/>
          <p:nvPr/>
        </p:nvPicPr>
        <p:blipFill>
          <a:blip r:embed="rId3">
            <a:alphaModFix/>
          </a:blip>
          <a:stretch>
            <a:fillRect/>
          </a:stretch>
        </p:blipFill>
        <p:spPr>
          <a:xfrm>
            <a:off x="838200" y="1024525"/>
            <a:ext cx="8283775" cy="5084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e2249f02f6_0_31"/>
          <p:cNvSpPr txBox="1"/>
          <p:nvPr/>
        </p:nvSpPr>
        <p:spPr>
          <a:xfrm>
            <a:off x="232625" y="215175"/>
            <a:ext cx="115977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400">
                <a:solidFill>
                  <a:schemeClr val="accent2"/>
                </a:solidFill>
                <a:latin typeface="Calibri"/>
                <a:ea typeface="Calibri"/>
                <a:cs typeface="Calibri"/>
                <a:sym typeface="Calibri"/>
              </a:rPr>
              <a:t>COLLABORATIVE BASED </a:t>
            </a:r>
            <a:endParaRPr b="1" sz="4400">
              <a:solidFill>
                <a:schemeClr val="accent2"/>
              </a:solidFill>
              <a:latin typeface="Calibri"/>
              <a:ea typeface="Calibri"/>
              <a:cs typeface="Calibri"/>
              <a:sym typeface="Calibri"/>
            </a:endParaRPr>
          </a:p>
        </p:txBody>
      </p:sp>
      <p:sp>
        <p:nvSpPr>
          <p:cNvPr id="236" name="Google Shape;236;ge2249f02f6_0_31"/>
          <p:cNvSpPr txBox="1"/>
          <p:nvPr/>
        </p:nvSpPr>
        <p:spPr>
          <a:xfrm>
            <a:off x="232625" y="1138575"/>
            <a:ext cx="11423700" cy="1480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US" sz="2400">
                <a:solidFill>
                  <a:schemeClr val="dk1"/>
                </a:solidFill>
                <a:latin typeface="Calibri"/>
                <a:ea typeface="Calibri"/>
                <a:cs typeface="Calibri"/>
                <a:sym typeface="Calibri"/>
              </a:rPr>
              <a:t>Collaborative filtering filters information by using the interactions and data collected by the system from other users. It's based on the idea that people who agreed in their evaluation of certain items are likely to agree again in the future.</a:t>
            </a:r>
            <a:endParaRPr sz="2400">
              <a:solidFill>
                <a:schemeClr val="dk1"/>
              </a:solidFill>
              <a:latin typeface="Calibri"/>
              <a:ea typeface="Calibri"/>
              <a:cs typeface="Calibri"/>
              <a:sym typeface="Calibri"/>
            </a:endParaRPr>
          </a:p>
          <a:p>
            <a:pPr indent="0" lvl="0" marL="0" rtl="0" algn="l">
              <a:spcBef>
                <a:spcPts val="1600"/>
              </a:spcBef>
              <a:spcAft>
                <a:spcPts val="1600"/>
              </a:spcAft>
              <a:buNone/>
            </a:pPr>
            <a:r>
              <a:t/>
            </a:r>
            <a:endParaRPr>
              <a:solidFill>
                <a:schemeClr val="dk1"/>
              </a:solidFill>
              <a:latin typeface="Montserrat"/>
              <a:ea typeface="Montserrat"/>
              <a:cs typeface="Montserrat"/>
              <a:sym typeface="Montserrat"/>
            </a:endParaRPr>
          </a:p>
        </p:txBody>
      </p:sp>
      <p:pic>
        <p:nvPicPr>
          <p:cNvPr id="237" name="Google Shape;237;ge2249f02f6_0_31"/>
          <p:cNvPicPr preferRelativeResize="0"/>
          <p:nvPr/>
        </p:nvPicPr>
        <p:blipFill>
          <a:blip r:embed="rId3">
            <a:alphaModFix/>
          </a:blip>
          <a:stretch>
            <a:fillRect/>
          </a:stretch>
        </p:blipFill>
        <p:spPr>
          <a:xfrm>
            <a:off x="145625" y="2499975"/>
            <a:ext cx="6965376" cy="3918000"/>
          </a:xfrm>
          <a:prstGeom prst="rect">
            <a:avLst/>
          </a:prstGeom>
          <a:noFill/>
          <a:ln>
            <a:noFill/>
          </a:ln>
        </p:spPr>
      </p:pic>
      <p:sp>
        <p:nvSpPr>
          <p:cNvPr id="238" name="Google Shape;238;ge2249f02f6_0_31"/>
          <p:cNvSpPr txBox="1"/>
          <p:nvPr/>
        </p:nvSpPr>
        <p:spPr>
          <a:xfrm>
            <a:off x="7778150" y="2991075"/>
            <a:ext cx="3117900" cy="2770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US" sz="2400">
                <a:solidFill>
                  <a:schemeClr val="dk1"/>
                </a:solidFill>
                <a:latin typeface="Calibri"/>
                <a:ea typeface="Calibri"/>
                <a:cs typeface="Calibri"/>
                <a:sym typeface="Calibri"/>
              </a:rPr>
              <a:t>There are two types of </a:t>
            </a:r>
            <a:endParaRPr sz="2400">
              <a:solidFill>
                <a:schemeClr val="dk1"/>
              </a:solidFill>
              <a:latin typeface="Calibri"/>
              <a:ea typeface="Calibri"/>
              <a:cs typeface="Calibri"/>
              <a:sym typeface="Calibri"/>
            </a:endParaRPr>
          </a:p>
          <a:p>
            <a:pPr indent="0" lvl="0" marL="0" rtl="0" algn="just">
              <a:spcBef>
                <a:spcPts val="0"/>
              </a:spcBef>
              <a:spcAft>
                <a:spcPts val="0"/>
              </a:spcAft>
              <a:buNone/>
            </a:pPr>
            <a:r>
              <a:rPr lang="en-US" sz="2400">
                <a:solidFill>
                  <a:schemeClr val="dk1"/>
                </a:solidFill>
                <a:latin typeface="Calibri"/>
                <a:ea typeface="Calibri"/>
                <a:cs typeface="Calibri"/>
                <a:sym typeface="Calibri"/>
              </a:rPr>
              <a:t>Collaborative system:</a:t>
            </a:r>
            <a:endParaRPr sz="2400">
              <a:solidFill>
                <a:schemeClr val="dk1"/>
              </a:solidFill>
              <a:latin typeface="Calibri"/>
              <a:ea typeface="Calibri"/>
              <a:cs typeface="Calibri"/>
              <a:sym typeface="Calibri"/>
            </a:endParaRPr>
          </a:p>
          <a:p>
            <a:pPr indent="0" lvl="0" marL="0" rtl="0" algn="just">
              <a:spcBef>
                <a:spcPts val="0"/>
              </a:spcBef>
              <a:spcAft>
                <a:spcPts val="0"/>
              </a:spcAft>
              <a:buNone/>
            </a:pPr>
            <a:r>
              <a:t/>
            </a:r>
            <a:endParaRPr sz="2400">
              <a:solidFill>
                <a:schemeClr val="dk1"/>
              </a:solidFill>
              <a:latin typeface="Calibri"/>
              <a:ea typeface="Calibri"/>
              <a:cs typeface="Calibri"/>
              <a:sym typeface="Calibri"/>
            </a:endParaRPr>
          </a:p>
          <a:p>
            <a:pPr indent="-381000" lvl="0" marL="457200" rtl="0" algn="just">
              <a:spcBef>
                <a:spcPts val="0"/>
              </a:spcBef>
              <a:spcAft>
                <a:spcPts val="0"/>
              </a:spcAft>
              <a:buClr>
                <a:schemeClr val="dk1"/>
              </a:buClr>
              <a:buSzPts val="2400"/>
              <a:buFont typeface="Calibri"/>
              <a:buAutoNum type="arabicParenR"/>
            </a:pPr>
            <a:r>
              <a:rPr lang="en-US" sz="2400">
                <a:solidFill>
                  <a:schemeClr val="dk1"/>
                </a:solidFill>
                <a:latin typeface="Calibri"/>
                <a:ea typeface="Calibri"/>
                <a:cs typeface="Calibri"/>
                <a:sym typeface="Calibri"/>
              </a:rPr>
              <a:t>User Based</a:t>
            </a:r>
            <a:endParaRPr sz="2400">
              <a:solidFill>
                <a:schemeClr val="dk1"/>
              </a:solidFill>
              <a:latin typeface="Calibri"/>
              <a:ea typeface="Calibri"/>
              <a:cs typeface="Calibri"/>
              <a:sym typeface="Calibri"/>
            </a:endParaRPr>
          </a:p>
          <a:p>
            <a:pPr indent="0" lvl="0" marL="457200" rtl="0" algn="just">
              <a:spcBef>
                <a:spcPts val="0"/>
              </a:spcBef>
              <a:spcAft>
                <a:spcPts val="0"/>
              </a:spcAft>
              <a:buNone/>
            </a:pPr>
            <a:r>
              <a:t/>
            </a:r>
            <a:endParaRPr sz="2400">
              <a:solidFill>
                <a:schemeClr val="dk1"/>
              </a:solidFill>
              <a:latin typeface="Calibri"/>
              <a:ea typeface="Calibri"/>
              <a:cs typeface="Calibri"/>
              <a:sym typeface="Calibri"/>
            </a:endParaRPr>
          </a:p>
          <a:p>
            <a:pPr indent="0" lvl="0" marL="0" rtl="0" algn="just">
              <a:spcBef>
                <a:spcPts val="0"/>
              </a:spcBef>
              <a:spcAft>
                <a:spcPts val="0"/>
              </a:spcAft>
              <a:buNone/>
            </a:pPr>
            <a:r>
              <a:t/>
            </a:r>
            <a:endParaRPr sz="2400">
              <a:solidFill>
                <a:schemeClr val="dk1"/>
              </a:solidFill>
              <a:latin typeface="Calibri"/>
              <a:ea typeface="Calibri"/>
              <a:cs typeface="Calibri"/>
              <a:sym typeface="Calibri"/>
            </a:endParaRPr>
          </a:p>
          <a:p>
            <a:pPr indent="-381000" lvl="0" marL="457200" rtl="0" algn="just">
              <a:spcBef>
                <a:spcPts val="0"/>
              </a:spcBef>
              <a:spcAft>
                <a:spcPts val="0"/>
              </a:spcAft>
              <a:buClr>
                <a:schemeClr val="dk1"/>
              </a:buClr>
              <a:buSzPts val="2400"/>
              <a:buFont typeface="Calibri"/>
              <a:buAutoNum type="arabicParenR"/>
            </a:pPr>
            <a:r>
              <a:rPr lang="en-US" sz="2400">
                <a:solidFill>
                  <a:schemeClr val="dk1"/>
                </a:solidFill>
                <a:latin typeface="Calibri"/>
                <a:ea typeface="Calibri"/>
                <a:cs typeface="Calibri"/>
                <a:sym typeface="Calibri"/>
              </a:rPr>
              <a:t>Item Based</a:t>
            </a:r>
            <a:endParaRPr sz="24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
          <p:cNvSpPr txBox="1"/>
          <p:nvPr>
            <p:ph type="ctrTitle"/>
          </p:nvPr>
        </p:nvSpPr>
        <p:spPr>
          <a:xfrm>
            <a:off x="1616675" y="1915188"/>
            <a:ext cx="9144000" cy="2387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chemeClr val="accent2"/>
                </a:solidFill>
              </a:rPr>
              <a:t>MUSIC RECOMMENDER </a:t>
            </a:r>
            <a:endParaRPr b="1">
              <a:solidFill>
                <a:schemeClr val="accent2"/>
              </a:solidFill>
            </a:endParaRPr>
          </a:p>
          <a:p>
            <a:pPr indent="0" lvl="0" marL="0" rtl="0" algn="ctr">
              <a:lnSpc>
                <a:spcPct val="90000"/>
              </a:lnSpc>
              <a:spcBef>
                <a:spcPts val="0"/>
              </a:spcBef>
              <a:spcAft>
                <a:spcPts val="0"/>
              </a:spcAft>
              <a:buClr>
                <a:schemeClr val="dk1"/>
              </a:buClr>
              <a:buSzPts val="6000"/>
              <a:buFont typeface="Calibri"/>
              <a:buNone/>
            </a:pPr>
            <a:r>
              <a:rPr b="1" lang="en-US">
                <a:solidFill>
                  <a:schemeClr val="accent2"/>
                </a:solidFill>
              </a:rPr>
              <a:t>SYSTEM</a:t>
            </a:r>
            <a:endParaRPr b="1">
              <a:solidFill>
                <a:schemeClr val="accent2"/>
              </a:solidFill>
            </a:endParaRPr>
          </a:p>
        </p:txBody>
      </p:sp>
      <p:sp>
        <p:nvSpPr>
          <p:cNvPr id="110" name="Google Shape;110;p2"/>
          <p:cNvSpPr txBox="1"/>
          <p:nvPr>
            <p:ph idx="1" type="subTitle"/>
          </p:nvPr>
        </p:nvSpPr>
        <p:spPr>
          <a:xfrm>
            <a:off x="8233500" y="4302900"/>
            <a:ext cx="3958500" cy="2555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                 Saikiran</a:t>
            </a:r>
            <a:endParaRPr/>
          </a:p>
          <a:p>
            <a:pPr indent="0" lvl="0" marL="0" rtl="0" algn="ctr">
              <a:spcBef>
                <a:spcPts val="0"/>
              </a:spcBef>
              <a:spcAft>
                <a:spcPts val="0"/>
              </a:spcAft>
              <a:buClr>
                <a:schemeClr val="dk1"/>
              </a:buClr>
              <a:buSzPts val="2400"/>
              <a:buNone/>
            </a:pPr>
            <a:r>
              <a:rPr lang="en-US"/>
              <a:t>Kushagra K.</a:t>
            </a:r>
            <a:endParaRPr/>
          </a:p>
          <a:p>
            <a:pPr indent="0" lvl="0" marL="0" rtl="0" algn="l">
              <a:lnSpc>
                <a:spcPct val="90000"/>
              </a:lnSpc>
              <a:spcBef>
                <a:spcPts val="0"/>
              </a:spcBef>
              <a:spcAft>
                <a:spcPts val="0"/>
              </a:spcAft>
              <a:buClr>
                <a:schemeClr val="dk1"/>
              </a:buClr>
              <a:buSzPts val="2400"/>
              <a:buNone/>
            </a:pPr>
            <a:r>
              <a:rPr lang="en-US"/>
              <a:t>                 Pooja</a:t>
            </a:r>
            <a:endParaRPr/>
          </a:p>
          <a:p>
            <a:pPr indent="0" lvl="0" marL="0" rtl="0" algn="l">
              <a:lnSpc>
                <a:spcPct val="90000"/>
              </a:lnSpc>
              <a:spcBef>
                <a:spcPts val="0"/>
              </a:spcBef>
              <a:spcAft>
                <a:spcPts val="0"/>
              </a:spcAft>
              <a:buClr>
                <a:schemeClr val="dk1"/>
              </a:buClr>
              <a:buSzPts val="2400"/>
              <a:buNone/>
            </a:pPr>
            <a:r>
              <a:rPr lang="en-US"/>
              <a:t>                 Anu sumanth</a:t>
            </a:r>
            <a:endParaRPr/>
          </a:p>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e2249f02f6_0_35"/>
          <p:cNvSpPr txBox="1"/>
          <p:nvPr/>
        </p:nvSpPr>
        <p:spPr>
          <a:xfrm>
            <a:off x="840600" y="540550"/>
            <a:ext cx="10510800" cy="5689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US" sz="2300">
                <a:solidFill>
                  <a:schemeClr val="dk1"/>
                </a:solidFill>
                <a:latin typeface="Calibri"/>
                <a:ea typeface="Calibri"/>
                <a:cs typeface="Calibri"/>
                <a:sym typeface="Calibri"/>
              </a:rPr>
              <a:t>User-based :</a:t>
            </a:r>
            <a:endParaRPr b="1" sz="2300">
              <a:solidFill>
                <a:schemeClr val="dk1"/>
              </a:solidFill>
              <a:latin typeface="Calibri"/>
              <a:ea typeface="Calibri"/>
              <a:cs typeface="Calibri"/>
              <a:sym typeface="Calibri"/>
            </a:endParaRPr>
          </a:p>
          <a:p>
            <a:pPr indent="-355600" lvl="0" marL="457200" rtl="0" algn="just">
              <a:spcBef>
                <a:spcPts val="1600"/>
              </a:spcBef>
              <a:spcAft>
                <a:spcPts val="0"/>
              </a:spcAft>
              <a:buClr>
                <a:schemeClr val="dk1"/>
              </a:buClr>
              <a:buSzPts val="2000"/>
              <a:buFont typeface="Calibri"/>
              <a:buChar char="●"/>
            </a:pPr>
            <a:r>
              <a:rPr lang="en-US" sz="2000">
                <a:solidFill>
                  <a:schemeClr val="dk1"/>
                </a:solidFill>
                <a:latin typeface="Calibri"/>
                <a:ea typeface="Calibri"/>
                <a:cs typeface="Calibri"/>
                <a:sym typeface="Calibri"/>
              </a:rPr>
              <a:t>Item’s recommendation rating for a user is calculated depending on that items’ ratings by other similar users.</a:t>
            </a:r>
            <a:endParaRPr sz="2000">
              <a:solidFill>
                <a:schemeClr val="dk1"/>
              </a:solidFill>
              <a:latin typeface="Calibri"/>
              <a:ea typeface="Calibri"/>
              <a:cs typeface="Calibri"/>
              <a:sym typeface="Calibri"/>
            </a:endParaRPr>
          </a:p>
          <a:p>
            <a:pPr indent="-355600" lvl="0" marL="457200" rtl="0" algn="just">
              <a:spcBef>
                <a:spcPts val="1000"/>
              </a:spcBef>
              <a:spcAft>
                <a:spcPts val="0"/>
              </a:spcAft>
              <a:buClr>
                <a:schemeClr val="dk1"/>
              </a:buClr>
              <a:buSzPts val="2000"/>
              <a:buFont typeface="Calibri"/>
              <a:buChar char="●"/>
            </a:pPr>
            <a:r>
              <a:rPr lang="en-US" sz="2000">
                <a:solidFill>
                  <a:schemeClr val="dk1"/>
                </a:solidFill>
                <a:latin typeface="Calibri"/>
                <a:ea typeface="Calibri"/>
                <a:cs typeface="Calibri"/>
                <a:sym typeface="Calibri"/>
              </a:rPr>
              <a:t>Similarity is based upon similarity in users’ purchasing behaviour.</a:t>
            </a:r>
            <a:endParaRPr sz="2000">
              <a:solidFill>
                <a:schemeClr val="dk1"/>
              </a:solidFill>
              <a:latin typeface="Calibri"/>
              <a:ea typeface="Calibri"/>
              <a:cs typeface="Calibri"/>
              <a:sym typeface="Calibri"/>
            </a:endParaRPr>
          </a:p>
          <a:p>
            <a:pPr indent="-355600" lvl="0" marL="457200" rtl="0" algn="just">
              <a:spcBef>
                <a:spcPts val="1000"/>
              </a:spcBef>
              <a:spcAft>
                <a:spcPts val="0"/>
              </a:spcAft>
              <a:buClr>
                <a:schemeClr val="dk1"/>
              </a:buClr>
              <a:buSzPts val="2000"/>
              <a:buFont typeface="Calibri"/>
              <a:buChar char="●"/>
            </a:pPr>
            <a:r>
              <a:rPr lang="en-US" sz="2000">
                <a:solidFill>
                  <a:schemeClr val="dk1"/>
                </a:solidFill>
                <a:latin typeface="Calibri"/>
                <a:ea typeface="Calibri"/>
                <a:cs typeface="Calibri"/>
                <a:sym typeface="Calibri"/>
              </a:rPr>
              <a:t>“User x is similar to user y because both purchased items A, B and C.</a:t>
            </a:r>
            <a:endParaRPr sz="2000">
              <a:solidFill>
                <a:schemeClr val="dk1"/>
              </a:solidFill>
              <a:latin typeface="Calibri"/>
              <a:ea typeface="Calibri"/>
              <a:cs typeface="Calibri"/>
              <a:sym typeface="Calibri"/>
            </a:endParaRPr>
          </a:p>
          <a:p>
            <a:pPr indent="0" lvl="0" marL="0" rtl="0" algn="just">
              <a:spcBef>
                <a:spcPts val="1000"/>
              </a:spcBef>
              <a:spcAft>
                <a:spcPts val="0"/>
              </a:spcAft>
              <a:buNone/>
            </a:pPr>
            <a:r>
              <a:t/>
            </a:r>
            <a:endParaRPr sz="2000">
              <a:solidFill>
                <a:schemeClr val="dk1"/>
              </a:solidFill>
              <a:latin typeface="Calibri"/>
              <a:ea typeface="Calibri"/>
              <a:cs typeface="Calibri"/>
              <a:sym typeface="Calibri"/>
            </a:endParaRPr>
          </a:p>
          <a:p>
            <a:pPr indent="0" lvl="0" marL="0" rtl="0" algn="just">
              <a:spcBef>
                <a:spcPts val="1000"/>
              </a:spcBef>
              <a:spcAft>
                <a:spcPts val="0"/>
              </a:spcAft>
              <a:buNone/>
            </a:pPr>
            <a:r>
              <a:rPr b="1" lang="en-US" sz="2100">
                <a:solidFill>
                  <a:schemeClr val="dk1"/>
                </a:solidFill>
                <a:latin typeface="Calibri"/>
                <a:ea typeface="Calibri"/>
                <a:cs typeface="Calibri"/>
                <a:sym typeface="Calibri"/>
              </a:rPr>
              <a:t>Item-based :</a:t>
            </a:r>
            <a:r>
              <a:rPr lang="en-US" sz="2100">
                <a:solidFill>
                  <a:schemeClr val="dk1"/>
                </a:solidFill>
                <a:latin typeface="Calibri"/>
                <a:ea typeface="Calibri"/>
                <a:cs typeface="Calibri"/>
                <a:sym typeface="Calibri"/>
              </a:rPr>
              <a:t> </a:t>
            </a:r>
            <a:endParaRPr sz="2100">
              <a:solidFill>
                <a:schemeClr val="dk1"/>
              </a:solidFill>
              <a:latin typeface="Calibri"/>
              <a:ea typeface="Calibri"/>
              <a:cs typeface="Calibri"/>
              <a:sym typeface="Calibri"/>
            </a:endParaRPr>
          </a:p>
          <a:p>
            <a:pPr indent="-355600" lvl="0" marL="457200" rtl="0" algn="just">
              <a:spcBef>
                <a:spcPts val="1000"/>
              </a:spcBef>
              <a:spcAft>
                <a:spcPts val="0"/>
              </a:spcAft>
              <a:buClr>
                <a:schemeClr val="dk1"/>
              </a:buClr>
              <a:buSzPts val="2000"/>
              <a:buFont typeface="Calibri"/>
              <a:buChar char="●"/>
            </a:pPr>
            <a:r>
              <a:rPr lang="en-US" sz="2000">
                <a:solidFill>
                  <a:schemeClr val="dk1"/>
                </a:solidFill>
                <a:latin typeface="Calibri"/>
                <a:ea typeface="Calibri"/>
                <a:cs typeface="Calibri"/>
                <a:sym typeface="Calibri"/>
              </a:rPr>
              <a:t>Item’s rating is predicted based on how similar items have been rated by that user.</a:t>
            </a:r>
            <a:endParaRPr sz="2000">
              <a:solidFill>
                <a:schemeClr val="dk1"/>
              </a:solidFill>
              <a:latin typeface="Calibri"/>
              <a:ea typeface="Calibri"/>
              <a:cs typeface="Calibri"/>
              <a:sym typeface="Calibri"/>
            </a:endParaRPr>
          </a:p>
          <a:p>
            <a:pPr indent="-355600" lvl="0" marL="457200" rtl="0" algn="just">
              <a:spcBef>
                <a:spcPts val="1000"/>
              </a:spcBef>
              <a:spcAft>
                <a:spcPts val="0"/>
              </a:spcAft>
              <a:buClr>
                <a:schemeClr val="dk1"/>
              </a:buClr>
              <a:buSzPts val="2000"/>
              <a:buFont typeface="Calibri"/>
              <a:buChar char="●"/>
            </a:pPr>
            <a:r>
              <a:rPr lang="en-US" sz="2000">
                <a:solidFill>
                  <a:schemeClr val="dk1"/>
                </a:solidFill>
                <a:latin typeface="Calibri"/>
                <a:ea typeface="Calibri"/>
                <a:cs typeface="Calibri"/>
                <a:sym typeface="Calibri"/>
              </a:rPr>
              <a:t>Similarity is based upon  co-occurence of purchases.</a:t>
            </a:r>
            <a:endParaRPr sz="2000">
              <a:solidFill>
                <a:schemeClr val="dk1"/>
              </a:solidFill>
              <a:latin typeface="Calibri"/>
              <a:ea typeface="Calibri"/>
              <a:cs typeface="Calibri"/>
              <a:sym typeface="Calibri"/>
            </a:endParaRPr>
          </a:p>
          <a:p>
            <a:pPr indent="-355600" lvl="0" marL="457200" rtl="0" algn="just">
              <a:spcBef>
                <a:spcPts val="1000"/>
              </a:spcBef>
              <a:spcAft>
                <a:spcPts val="0"/>
              </a:spcAft>
              <a:buClr>
                <a:schemeClr val="dk1"/>
              </a:buClr>
              <a:buSzPts val="2000"/>
              <a:buFont typeface="Calibri"/>
              <a:buChar char="●"/>
            </a:pPr>
            <a:r>
              <a:rPr lang="en-US" sz="2000">
                <a:solidFill>
                  <a:schemeClr val="dk1"/>
                </a:solidFill>
                <a:latin typeface="Calibri"/>
                <a:ea typeface="Calibri"/>
                <a:cs typeface="Calibri"/>
                <a:sym typeface="Calibri"/>
              </a:rPr>
              <a:t>“Items A and B were purchased by both users  x and y, so they are similar.”</a:t>
            </a:r>
            <a:endParaRPr sz="2000">
              <a:solidFill>
                <a:schemeClr val="dk1"/>
              </a:solidFill>
              <a:latin typeface="Calibri"/>
              <a:ea typeface="Calibri"/>
              <a:cs typeface="Calibri"/>
              <a:sym typeface="Calibri"/>
            </a:endParaRPr>
          </a:p>
          <a:p>
            <a:pPr indent="0" lvl="0" marL="0" rtl="0" algn="just">
              <a:spcBef>
                <a:spcPts val="1000"/>
              </a:spcBef>
              <a:spcAft>
                <a:spcPts val="0"/>
              </a:spcAft>
              <a:buNone/>
            </a:pPr>
            <a:r>
              <a:t/>
            </a:r>
            <a:endParaRPr sz="2000">
              <a:solidFill>
                <a:schemeClr val="dk1"/>
              </a:solidFill>
              <a:latin typeface="Calibri"/>
              <a:ea typeface="Calibri"/>
              <a:cs typeface="Calibri"/>
              <a:sym typeface="Calibri"/>
            </a:endParaRPr>
          </a:p>
          <a:p>
            <a:pPr indent="0" lvl="0" marL="0" rtl="0" algn="just">
              <a:spcBef>
                <a:spcPts val="0"/>
              </a:spcBef>
              <a:spcAft>
                <a:spcPts val="0"/>
              </a:spcAft>
              <a:buNone/>
            </a:pPr>
            <a:r>
              <a:rPr b="1" lang="en-US" sz="2000">
                <a:solidFill>
                  <a:schemeClr val="dk1"/>
                </a:solidFill>
                <a:latin typeface="Calibri"/>
                <a:ea typeface="Calibri"/>
                <a:cs typeface="Calibri"/>
                <a:sym typeface="Calibri"/>
              </a:rPr>
              <a:t>There  are two ways with which we have used </a:t>
            </a:r>
            <a:r>
              <a:rPr b="1" lang="en-US" sz="2000">
                <a:solidFill>
                  <a:schemeClr val="dk1"/>
                </a:solidFill>
                <a:latin typeface="Calibri"/>
                <a:ea typeface="Calibri"/>
                <a:cs typeface="Calibri"/>
                <a:sym typeface="Calibri"/>
              </a:rPr>
              <a:t>collaborative Filtering : </a:t>
            </a:r>
            <a:endParaRPr b="1" sz="2000">
              <a:solidFill>
                <a:schemeClr val="dk1"/>
              </a:solidFill>
              <a:latin typeface="Calibri"/>
              <a:ea typeface="Calibri"/>
              <a:cs typeface="Calibri"/>
              <a:sym typeface="Calibri"/>
            </a:endParaRPr>
          </a:p>
          <a:p>
            <a:pPr indent="-355600" lvl="0" marL="457200" rtl="0" algn="just">
              <a:spcBef>
                <a:spcPts val="0"/>
              </a:spcBef>
              <a:spcAft>
                <a:spcPts val="0"/>
              </a:spcAft>
              <a:buClr>
                <a:schemeClr val="dk1"/>
              </a:buClr>
              <a:buSzPts val="2000"/>
              <a:buFont typeface="Calibri"/>
              <a:buAutoNum type="arabicParenR"/>
            </a:pPr>
            <a:r>
              <a:rPr lang="en-US" sz="2000">
                <a:solidFill>
                  <a:schemeClr val="dk1"/>
                </a:solidFill>
                <a:latin typeface="Calibri"/>
                <a:ea typeface="Calibri"/>
                <a:cs typeface="Calibri"/>
                <a:sym typeface="Calibri"/>
              </a:rPr>
              <a:t>CF using cooccurrence matrix</a:t>
            </a:r>
            <a:endParaRPr sz="2000">
              <a:solidFill>
                <a:schemeClr val="dk1"/>
              </a:solidFill>
              <a:latin typeface="Calibri"/>
              <a:ea typeface="Calibri"/>
              <a:cs typeface="Calibri"/>
              <a:sym typeface="Calibri"/>
            </a:endParaRPr>
          </a:p>
          <a:p>
            <a:pPr indent="-355600" lvl="0" marL="457200" rtl="0" algn="just">
              <a:spcBef>
                <a:spcPts val="0"/>
              </a:spcBef>
              <a:spcAft>
                <a:spcPts val="0"/>
              </a:spcAft>
              <a:buClr>
                <a:schemeClr val="dk1"/>
              </a:buClr>
              <a:buSzPts val="2000"/>
              <a:buFont typeface="Calibri"/>
              <a:buAutoNum type="arabicParenR"/>
            </a:pPr>
            <a:r>
              <a:rPr lang="en-US" sz="2000">
                <a:solidFill>
                  <a:schemeClr val="dk1"/>
                </a:solidFill>
                <a:latin typeface="Calibri"/>
                <a:ea typeface="Calibri"/>
                <a:cs typeface="Calibri"/>
                <a:sym typeface="Calibri"/>
              </a:rPr>
              <a:t>CF using Matrix Factorization (using surprise library)</a:t>
            </a:r>
            <a:endParaRPr sz="2000">
              <a:solidFill>
                <a:schemeClr val="dk1"/>
              </a:solidFill>
              <a:latin typeface="Calibri"/>
              <a:ea typeface="Calibri"/>
              <a:cs typeface="Calibri"/>
              <a:sym typeface="Calibri"/>
            </a:endParaRPr>
          </a:p>
          <a:p>
            <a:pPr indent="0" lvl="0" marL="0" rtl="0" algn="l">
              <a:spcBef>
                <a:spcPts val="0"/>
              </a:spcBef>
              <a:spcAft>
                <a:spcPts val="0"/>
              </a:spcAft>
              <a:buNone/>
            </a:pPr>
            <a:r>
              <a:t/>
            </a:r>
            <a:endParaRPr sz="20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ge2249f02f6_0_39"/>
          <p:cNvPicPr preferRelativeResize="0"/>
          <p:nvPr/>
        </p:nvPicPr>
        <p:blipFill>
          <a:blip r:embed="rId3">
            <a:alphaModFix/>
          </a:blip>
          <a:stretch>
            <a:fillRect/>
          </a:stretch>
        </p:blipFill>
        <p:spPr>
          <a:xfrm>
            <a:off x="223325" y="93625"/>
            <a:ext cx="7701050" cy="760700"/>
          </a:xfrm>
          <a:prstGeom prst="rect">
            <a:avLst/>
          </a:prstGeom>
          <a:noFill/>
          <a:ln>
            <a:noFill/>
          </a:ln>
        </p:spPr>
      </p:pic>
      <p:sp>
        <p:nvSpPr>
          <p:cNvPr id="251" name="Google Shape;251;ge2249f02f6_0_39"/>
          <p:cNvSpPr txBox="1"/>
          <p:nvPr/>
        </p:nvSpPr>
        <p:spPr>
          <a:xfrm>
            <a:off x="8279175" y="2214400"/>
            <a:ext cx="37026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000">
                <a:solidFill>
                  <a:srgbClr val="FFAB40"/>
                </a:solidFill>
                <a:latin typeface="Calibri"/>
                <a:ea typeface="Calibri"/>
                <a:cs typeface="Calibri"/>
                <a:sym typeface="Calibri"/>
              </a:rPr>
              <a:t>COOCCURRENCE</a:t>
            </a:r>
            <a:endParaRPr b="1" sz="4000">
              <a:solidFill>
                <a:srgbClr val="FFAB40"/>
              </a:solidFill>
              <a:latin typeface="Calibri"/>
              <a:ea typeface="Calibri"/>
              <a:cs typeface="Calibri"/>
              <a:sym typeface="Calibri"/>
            </a:endParaRPr>
          </a:p>
          <a:p>
            <a:pPr indent="0" lvl="0" marL="0" rtl="0" algn="l">
              <a:spcBef>
                <a:spcPts val="0"/>
              </a:spcBef>
              <a:spcAft>
                <a:spcPts val="0"/>
              </a:spcAft>
              <a:buNone/>
            </a:pPr>
            <a:r>
              <a:rPr b="1" lang="en-US" sz="4000">
                <a:solidFill>
                  <a:srgbClr val="FFAB40"/>
                </a:solidFill>
                <a:latin typeface="Calibri"/>
                <a:ea typeface="Calibri"/>
                <a:cs typeface="Calibri"/>
                <a:sym typeface="Calibri"/>
              </a:rPr>
              <a:t>MATRIX</a:t>
            </a:r>
            <a:endParaRPr b="1" sz="4000">
              <a:solidFill>
                <a:srgbClr val="FFAB40"/>
              </a:solidFill>
              <a:latin typeface="Calibri"/>
              <a:ea typeface="Calibri"/>
              <a:cs typeface="Calibri"/>
              <a:sym typeface="Calibri"/>
            </a:endParaRPr>
          </a:p>
          <a:p>
            <a:pPr indent="0" lvl="0" marL="0" rtl="0" algn="l">
              <a:spcBef>
                <a:spcPts val="0"/>
              </a:spcBef>
              <a:spcAft>
                <a:spcPts val="0"/>
              </a:spcAft>
              <a:buNone/>
            </a:pPr>
            <a:r>
              <a:rPr b="1" lang="en-US" sz="4000">
                <a:solidFill>
                  <a:srgbClr val="FFAB40"/>
                </a:solidFill>
                <a:latin typeface="Calibri"/>
                <a:ea typeface="Calibri"/>
                <a:cs typeface="Calibri"/>
                <a:sym typeface="Calibri"/>
              </a:rPr>
              <a:t>CREATION</a:t>
            </a:r>
            <a:endParaRPr b="1" sz="4000">
              <a:solidFill>
                <a:srgbClr val="FFAB40"/>
              </a:solidFill>
              <a:latin typeface="Calibri"/>
              <a:ea typeface="Calibri"/>
              <a:cs typeface="Calibri"/>
              <a:sym typeface="Calibri"/>
            </a:endParaRPr>
          </a:p>
        </p:txBody>
      </p:sp>
      <p:sp>
        <p:nvSpPr>
          <p:cNvPr id="252" name="Google Shape;252;ge2249f02f6_0_39"/>
          <p:cNvSpPr txBox="1"/>
          <p:nvPr/>
        </p:nvSpPr>
        <p:spPr>
          <a:xfrm>
            <a:off x="346764" y="988295"/>
            <a:ext cx="719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253" name="Google Shape;253;ge2249f02f6_0_39"/>
          <p:cNvSpPr txBox="1"/>
          <p:nvPr/>
        </p:nvSpPr>
        <p:spPr>
          <a:xfrm>
            <a:off x="206075" y="6250843"/>
            <a:ext cx="7476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solidFill>
                  <a:schemeClr val="dk1"/>
                </a:solidFill>
                <a:latin typeface="Calibri"/>
                <a:ea typeface="Calibri"/>
                <a:cs typeface="Calibri"/>
                <a:sym typeface="Calibri"/>
              </a:rPr>
              <a:t>For creating our cooccurrence Matrix </a:t>
            </a:r>
            <a:endParaRPr sz="2000">
              <a:solidFill>
                <a:schemeClr val="dk1"/>
              </a:solidFill>
              <a:latin typeface="Calibri"/>
              <a:ea typeface="Calibri"/>
              <a:cs typeface="Calibri"/>
              <a:sym typeface="Calibri"/>
            </a:endParaRPr>
          </a:p>
        </p:txBody>
      </p:sp>
      <p:pic>
        <p:nvPicPr>
          <p:cNvPr id="254" name="Google Shape;254;ge2249f02f6_0_39"/>
          <p:cNvPicPr preferRelativeResize="0"/>
          <p:nvPr/>
        </p:nvPicPr>
        <p:blipFill>
          <a:blip r:embed="rId4">
            <a:alphaModFix/>
          </a:blip>
          <a:stretch>
            <a:fillRect/>
          </a:stretch>
        </p:blipFill>
        <p:spPr>
          <a:xfrm>
            <a:off x="223351" y="785225"/>
            <a:ext cx="7701051" cy="529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ge2249f02f6_0_43"/>
          <p:cNvPicPr preferRelativeResize="0"/>
          <p:nvPr/>
        </p:nvPicPr>
        <p:blipFill>
          <a:blip r:embed="rId3">
            <a:alphaModFix/>
          </a:blip>
          <a:stretch>
            <a:fillRect/>
          </a:stretch>
        </p:blipFill>
        <p:spPr>
          <a:xfrm>
            <a:off x="202050" y="705225"/>
            <a:ext cx="9727475" cy="5287876"/>
          </a:xfrm>
          <a:prstGeom prst="rect">
            <a:avLst/>
          </a:prstGeom>
          <a:noFill/>
          <a:ln>
            <a:noFill/>
          </a:ln>
        </p:spPr>
      </p:pic>
      <p:sp>
        <p:nvSpPr>
          <p:cNvPr id="261" name="Google Shape;261;ge2249f02f6_0_43"/>
          <p:cNvSpPr txBox="1"/>
          <p:nvPr/>
        </p:nvSpPr>
        <p:spPr>
          <a:xfrm>
            <a:off x="202050" y="182025"/>
            <a:ext cx="6854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200">
                <a:solidFill>
                  <a:schemeClr val="dk1"/>
                </a:solidFill>
                <a:latin typeface="Calibri"/>
                <a:ea typeface="Calibri"/>
                <a:cs typeface="Calibri"/>
                <a:sym typeface="Calibri"/>
              </a:rPr>
              <a:t>Recommendation to random user:</a:t>
            </a:r>
            <a:endParaRPr b="1" sz="2200">
              <a:solidFill>
                <a:schemeClr val="dk1"/>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e2249f02f6_0_47"/>
          <p:cNvSpPr txBox="1"/>
          <p:nvPr/>
        </p:nvSpPr>
        <p:spPr>
          <a:xfrm>
            <a:off x="365025" y="228425"/>
            <a:ext cx="115977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400">
                <a:solidFill>
                  <a:schemeClr val="accent2"/>
                </a:solidFill>
                <a:latin typeface="Calibri"/>
                <a:ea typeface="Calibri"/>
                <a:cs typeface="Calibri"/>
                <a:sym typeface="Calibri"/>
              </a:rPr>
              <a:t>FINAL IMPROVEMENTS</a:t>
            </a:r>
            <a:endParaRPr b="1" sz="4400">
              <a:solidFill>
                <a:schemeClr val="accent2"/>
              </a:solidFill>
              <a:latin typeface="Calibri"/>
              <a:ea typeface="Calibri"/>
              <a:cs typeface="Calibri"/>
              <a:sym typeface="Calibri"/>
            </a:endParaRPr>
          </a:p>
        </p:txBody>
      </p:sp>
      <p:sp>
        <p:nvSpPr>
          <p:cNvPr id="268" name="Google Shape;268;ge2249f02f6_0_47"/>
          <p:cNvSpPr txBox="1"/>
          <p:nvPr/>
        </p:nvSpPr>
        <p:spPr>
          <a:xfrm>
            <a:off x="232625" y="1189825"/>
            <a:ext cx="11419800" cy="5169600"/>
          </a:xfrm>
          <a:prstGeom prst="rect">
            <a:avLst/>
          </a:prstGeom>
          <a:noFill/>
          <a:ln>
            <a:noFill/>
          </a:ln>
        </p:spPr>
        <p:txBody>
          <a:bodyPr anchorCtr="0" anchor="t" bIns="91425" lIns="91425" spcFirstLastPara="1" rIns="91425" wrap="square" tIns="91425">
            <a:spAutoFit/>
          </a:bodyPr>
          <a:lstStyle/>
          <a:p>
            <a:pPr indent="-381000" lvl="0" marL="457200" rtl="0" algn="just">
              <a:lnSpc>
                <a:spcPct val="115000"/>
              </a:lnSpc>
              <a:spcBef>
                <a:spcPts val="0"/>
              </a:spcBef>
              <a:spcAft>
                <a:spcPts val="0"/>
              </a:spcAft>
              <a:buSzPts val="2400"/>
              <a:buFont typeface="Calibri"/>
              <a:buChar char="●"/>
            </a:pPr>
            <a:r>
              <a:rPr lang="en-US" sz="2400">
                <a:latin typeface="Calibri"/>
                <a:ea typeface="Calibri"/>
                <a:cs typeface="Calibri"/>
                <a:sym typeface="Calibri"/>
              </a:rPr>
              <a:t>Even though the Item - Item collaborative system works well but took a very  long time to create the cooccurence matrix for our data.</a:t>
            </a:r>
            <a:endParaRPr sz="2400">
              <a:latin typeface="Calibri"/>
              <a:ea typeface="Calibri"/>
              <a:cs typeface="Calibri"/>
              <a:sym typeface="Calibri"/>
            </a:endParaRPr>
          </a:p>
          <a:p>
            <a:pPr indent="-381000" lvl="0" marL="457200" rtl="0" algn="just">
              <a:lnSpc>
                <a:spcPct val="115000"/>
              </a:lnSpc>
              <a:spcBef>
                <a:spcPts val="1000"/>
              </a:spcBef>
              <a:spcAft>
                <a:spcPts val="0"/>
              </a:spcAft>
              <a:buSzPts val="2400"/>
              <a:buFont typeface="Calibri"/>
              <a:buChar char="●"/>
            </a:pPr>
            <a:r>
              <a:rPr lang="en-US" sz="2400">
                <a:latin typeface="Calibri"/>
                <a:ea typeface="Calibri"/>
                <a:cs typeface="Calibri"/>
                <a:sym typeface="Calibri"/>
              </a:rPr>
              <a:t>There was no measure of how well our </a:t>
            </a:r>
            <a:r>
              <a:rPr lang="en-US" sz="2400">
                <a:latin typeface="Calibri"/>
                <a:ea typeface="Calibri"/>
                <a:cs typeface="Calibri"/>
                <a:sym typeface="Calibri"/>
              </a:rPr>
              <a:t>collaborative or content based worked well or not. </a:t>
            </a:r>
            <a:endParaRPr sz="2400">
              <a:latin typeface="Calibri"/>
              <a:ea typeface="Calibri"/>
              <a:cs typeface="Calibri"/>
              <a:sym typeface="Calibri"/>
            </a:endParaRPr>
          </a:p>
          <a:p>
            <a:pPr indent="0" lvl="0" marL="457200" rtl="0" algn="just">
              <a:lnSpc>
                <a:spcPct val="115000"/>
              </a:lnSpc>
              <a:spcBef>
                <a:spcPts val="0"/>
              </a:spcBef>
              <a:spcAft>
                <a:spcPts val="0"/>
              </a:spcAft>
              <a:buNone/>
            </a:pPr>
            <a:r>
              <a:t/>
            </a:r>
            <a:endParaRPr sz="2000">
              <a:latin typeface="Calibri"/>
              <a:ea typeface="Calibri"/>
              <a:cs typeface="Calibri"/>
              <a:sym typeface="Calibri"/>
            </a:endParaRPr>
          </a:p>
          <a:p>
            <a:pPr indent="0" lvl="0" marL="457200" rtl="0" algn="just">
              <a:lnSpc>
                <a:spcPct val="115000"/>
              </a:lnSpc>
              <a:spcBef>
                <a:spcPts val="0"/>
              </a:spcBef>
              <a:spcAft>
                <a:spcPts val="0"/>
              </a:spcAft>
              <a:buNone/>
            </a:pPr>
            <a:r>
              <a:rPr b="1" lang="en-US" sz="2700">
                <a:latin typeface="Calibri"/>
                <a:ea typeface="Calibri"/>
                <a:cs typeface="Calibri"/>
                <a:sym typeface="Calibri"/>
              </a:rPr>
              <a:t>To overcome this problem :</a:t>
            </a:r>
            <a:endParaRPr b="1" sz="2700">
              <a:latin typeface="Calibri"/>
              <a:ea typeface="Calibri"/>
              <a:cs typeface="Calibri"/>
              <a:sym typeface="Calibri"/>
            </a:endParaRPr>
          </a:p>
          <a:p>
            <a:pPr indent="-381000" lvl="0" marL="457200" rtl="0" algn="just">
              <a:lnSpc>
                <a:spcPct val="115000"/>
              </a:lnSpc>
              <a:spcBef>
                <a:spcPts val="0"/>
              </a:spcBef>
              <a:spcAft>
                <a:spcPts val="0"/>
              </a:spcAft>
              <a:buSzPts val="2400"/>
              <a:buFont typeface="Calibri"/>
              <a:buAutoNum type="arabicPeriod"/>
            </a:pPr>
            <a:r>
              <a:rPr lang="en-US" sz="2400">
                <a:latin typeface="Calibri"/>
                <a:ea typeface="Calibri"/>
                <a:cs typeface="Calibri"/>
                <a:sym typeface="Calibri"/>
              </a:rPr>
              <a:t>We used the surprise library which also helped in evaluating our model.</a:t>
            </a:r>
            <a:endParaRPr sz="2400">
              <a:latin typeface="Calibri"/>
              <a:ea typeface="Calibri"/>
              <a:cs typeface="Calibri"/>
              <a:sym typeface="Calibri"/>
            </a:endParaRPr>
          </a:p>
          <a:p>
            <a:pPr indent="-381000" lvl="0" marL="457200" rtl="0" algn="just">
              <a:lnSpc>
                <a:spcPct val="115000"/>
              </a:lnSpc>
              <a:spcBef>
                <a:spcPts val="1000"/>
              </a:spcBef>
              <a:spcAft>
                <a:spcPts val="0"/>
              </a:spcAft>
              <a:buSzPts val="2400"/>
              <a:buFont typeface="Calibri"/>
              <a:buAutoNum type="arabicPeriod"/>
            </a:pPr>
            <a:r>
              <a:rPr lang="en-US" sz="2400">
                <a:latin typeface="Calibri"/>
                <a:ea typeface="Calibri"/>
                <a:cs typeface="Calibri"/>
                <a:sym typeface="Calibri"/>
              </a:rPr>
              <a:t>Using predefined functions such as SVD , KNN , Baseline which are way more faster than simply creating cooccurence.</a:t>
            </a:r>
            <a:endParaRPr sz="2400">
              <a:latin typeface="Calibri"/>
              <a:ea typeface="Calibri"/>
              <a:cs typeface="Calibri"/>
              <a:sym typeface="Calibri"/>
            </a:endParaRPr>
          </a:p>
          <a:p>
            <a:pPr indent="-381000" lvl="0" marL="457200" rtl="0" algn="just">
              <a:lnSpc>
                <a:spcPct val="115000"/>
              </a:lnSpc>
              <a:spcBef>
                <a:spcPts val="1000"/>
              </a:spcBef>
              <a:spcAft>
                <a:spcPts val="1000"/>
              </a:spcAft>
              <a:buSzPts val="2400"/>
              <a:buFont typeface="Calibri"/>
              <a:buAutoNum type="arabicPeriod"/>
            </a:pPr>
            <a:r>
              <a:rPr lang="en-US" sz="2400">
                <a:latin typeface="Calibri"/>
                <a:ea typeface="Calibri"/>
                <a:cs typeface="Calibri"/>
                <a:sym typeface="Calibri"/>
              </a:rPr>
              <a:t>Using Hybrid Filtering which uses both content based and Collaborative filtering prevent flaws in both methods.</a:t>
            </a:r>
            <a:endParaRPr sz="2400">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ge23fc585be_0_57"/>
          <p:cNvSpPr txBox="1"/>
          <p:nvPr/>
        </p:nvSpPr>
        <p:spPr>
          <a:xfrm>
            <a:off x="392700" y="132550"/>
            <a:ext cx="114066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400">
                <a:solidFill>
                  <a:schemeClr val="accent2"/>
                </a:solidFill>
                <a:latin typeface="Calibri"/>
                <a:ea typeface="Calibri"/>
                <a:cs typeface="Calibri"/>
                <a:sym typeface="Calibri"/>
              </a:rPr>
              <a:t>MATRIX FILTERIZATION</a:t>
            </a:r>
            <a:r>
              <a:rPr b="1" lang="en-US" sz="4800">
                <a:solidFill>
                  <a:schemeClr val="accent2"/>
                </a:solidFill>
                <a:latin typeface="Calibri"/>
                <a:ea typeface="Calibri"/>
                <a:cs typeface="Calibri"/>
                <a:sym typeface="Calibri"/>
              </a:rPr>
              <a:t> </a:t>
            </a:r>
            <a:endParaRPr b="1" sz="4800">
              <a:solidFill>
                <a:schemeClr val="accent2"/>
              </a:solidFill>
              <a:latin typeface="Calibri"/>
              <a:ea typeface="Calibri"/>
              <a:cs typeface="Calibri"/>
              <a:sym typeface="Calibri"/>
            </a:endParaRPr>
          </a:p>
        </p:txBody>
      </p:sp>
      <p:sp>
        <p:nvSpPr>
          <p:cNvPr id="275" name="Google Shape;275;ge23fc585be_0_57"/>
          <p:cNvSpPr txBox="1"/>
          <p:nvPr/>
        </p:nvSpPr>
        <p:spPr>
          <a:xfrm>
            <a:off x="392700" y="1055950"/>
            <a:ext cx="11406600" cy="3457200"/>
          </a:xfrm>
          <a:prstGeom prst="rect">
            <a:avLst/>
          </a:prstGeom>
          <a:noFill/>
          <a:ln>
            <a:noFill/>
          </a:ln>
        </p:spPr>
        <p:txBody>
          <a:bodyPr anchorCtr="0" anchor="t" bIns="91425" lIns="91425" spcFirstLastPara="1" rIns="91425" wrap="square" tIns="91425">
            <a:spAutoFit/>
          </a:bodyPr>
          <a:lstStyle/>
          <a:p>
            <a:pPr indent="-381000" lvl="0" marL="457200" rtl="0" algn="just">
              <a:lnSpc>
                <a:spcPct val="115000"/>
              </a:lnSpc>
              <a:spcBef>
                <a:spcPts val="0"/>
              </a:spcBef>
              <a:spcAft>
                <a:spcPts val="0"/>
              </a:spcAft>
              <a:buSzPts val="2400"/>
              <a:buFont typeface="Calibri"/>
              <a:buChar char="●"/>
            </a:pPr>
            <a:r>
              <a:rPr lang="en-US" sz="2400">
                <a:latin typeface="Calibri"/>
                <a:ea typeface="Calibri"/>
                <a:cs typeface="Calibri"/>
                <a:sym typeface="Calibri"/>
              </a:rPr>
              <a:t>Matrix Factorization is a powerful way to implement a recommendation system. The idea behind it is to represent users and items in a lower-dimensional latent space.</a:t>
            </a:r>
            <a:endParaRPr sz="2400">
              <a:latin typeface="Calibri"/>
              <a:ea typeface="Calibri"/>
              <a:cs typeface="Calibri"/>
              <a:sym typeface="Calibri"/>
            </a:endParaRPr>
          </a:p>
          <a:p>
            <a:pPr indent="0" lvl="0" marL="457200" rtl="0" algn="just">
              <a:lnSpc>
                <a:spcPct val="115000"/>
              </a:lnSpc>
              <a:spcBef>
                <a:spcPts val="0"/>
              </a:spcBef>
              <a:spcAft>
                <a:spcPts val="0"/>
              </a:spcAft>
              <a:buNone/>
            </a:pPr>
            <a:r>
              <a:t/>
            </a:r>
            <a:endParaRPr sz="1000">
              <a:latin typeface="Calibri"/>
              <a:ea typeface="Calibri"/>
              <a:cs typeface="Calibri"/>
              <a:sym typeface="Calibri"/>
            </a:endParaRPr>
          </a:p>
          <a:p>
            <a:pPr indent="-381000" lvl="0" marL="457200" rtl="0" algn="just">
              <a:lnSpc>
                <a:spcPct val="115000"/>
              </a:lnSpc>
              <a:spcBef>
                <a:spcPts val="0"/>
              </a:spcBef>
              <a:spcAft>
                <a:spcPts val="0"/>
              </a:spcAft>
              <a:buSzPts val="2400"/>
              <a:buFont typeface="Calibri"/>
              <a:buChar char="●"/>
            </a:pPr>
            <a:r>
              <a:rPr lang="en-US" sz="2400">
                <a:latin typeface="Calibri"/>
                <a:ea typeface="Calibri"/>
                <a:cs typeface="Calibri"/>
                <a:sym typeface="Calibri"/>
              </a:rPr>
              <a:t>So, in other words, Matrix factorization methods decompose the original sparse user-item matrix into lower dimensionality less sparse rectangular matrices with latent features.</a:t>
            </a:r>
            <a:endParaRPr sz="2400">
              <a:latin typeface="Calibri"/>
              <a:ea typeface="Calibri"/>
              <a:cs typeface="Calibri"/>
              <a:sym typeface="Calibri"/>
            </a:endParaRPr>
          </a:p>
          <a:p>
            <a:pPr indent="0" lvl="0" marL="0" rtl="0" algn="just">
              <a:lnSpc>
                <a:spcPct val="115000"/>
              </a:lnSpc>
              <a:spcBef>
                <a:spcPts val="0"/>
              </a:spcBef>
              <a:spcAft>
                <a:spcPts val="0"/>
              </a:spcAft>
              <a:buNone/>
            </a:pPr>
            <a:r>
              <a:t/>
            </a:r>
            <a:endParaRPr sz="1000">
              <a:latin typeface="Calibri"/>
              <a:ea typeface="Calibri"/>
              <a:cs typeface="Calibri"/>
              <a:sym typeface="Calibri"/>
            </a:endParaRPr>
          </a:p>
          <a:p>
            <a:pPr indent="-381000" lvl="0" marL="457200" rtl="0" algn="just">
              <a:lnSpc>
                <a:spcPct val="115000"/>
              </a:lnSpc>
              <a:spcBef>
                <a:spcPts val="0"/>
              </a:spcBef>
              <a:spcAft>
                <a:spcPts val="0"/>
              </a:spcAft>
              <a:buSzPts val="2400"/>
              <a:buFont typeface="Calibri"/>
              <a:buChar char="●"/>
            </a:pPr>
            <a:r>
              <a:rPr lang="en-US" sz="2400">
                <a:latin typeface="Calibri"/>
                <a:ea typeface="Calibri"/>
                <a:cs typeface="Calibri"/>
                <a:sym typeface="Calibri"/>
              </a:rPr>
              <a:t>Among the different matrix factorization techniques, we found the popular singular value decomposition (SVD).</a:t>
            </a:r>
            <a:endParaRPr sz="2400">
              <a:latin typeface="Calibri"/>
              <a:ea typeface="Calibri"/>
              <a:cs typeface="Calibri"/>
              <a:sym typeface="Calibri"/>
            </a:endParaRPr>
          </a:p>
        </p:txBody>
      </p:sp>
      <p:pic>
        <p:nvPicPr>
          <p:cNvPr id="276" name="Google Shape;276;ge23fc585be_0_57"/>
          <p:cNvPicPr preferRelativeResize="0"/>
          <p:nvPr/>
        </p:nvPicPr>
        <p:blipFill>
          <a:blip r:embed="rId3">
            <a:alphaModFix/>
          </a:blip>
          <a:stretch>
            <a:fillRect/>
          </a:stretch>
        </p:blipFill>
        <p:spPr>
          <a:xfrm>
            <a:off x="1524000" y="4513150"/>
            <a:ext cx="8334375" cy="22764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pic>
        <p:nvPicPr>
          <p:cNvPr id="282" name="Google Shape;282;ge23fc585be_0_61"/>
          <p:cNvPicPr preferRelativeResize="0"/>
          <p:nvPr/>
        </p:nvPicPr>
        <p:blipFill>
          <a:blip r:embed="rId3">
            <a:alphaModFix/>
          </a:blip>
          <a:stretch>
            <a:fillRect/>
          </a:stretch>
        </p:blipFill>
        <p:spPr>
          <a:xfrm>
            <a:off x="351000" y="258350"/>
            <a:ext cx="8797425" cy="2362200"/>
          </a:xfrm>
          <a:prstGeom prst="rect">
            <a:avLst/>
          </a:prstGeom>
          <a:noFill/>
          <a:ln>
            <a:noFill/>
          </a:ln>
        </p:spPr>
      </p:pic>
      <p:pic>
        <p:nvPicPr>
          <p:cNvPr id="283" name="Google Shape;283;ge23fc585be_0_61"/>
          <p:cNvPicPr preferRelativeResize="0"/>
          <p:nvPr/>
        </p:nvPicPr>
        <p:blipFill>
          <a:blip r:embed="rId4">
            <a:alphaModFix/>
          </a:blip>
          <a:stretch>
            <a:fillRect/>
          </a:stretch>
        </p:blipFill>
        <p:spPr>
          <a:xfrm>
            <a:off x="298025" y="2905350"/>
            <a:ext cx="8850401" cy="3332200"/>
          </a:xfrm>
          <a:prstGeom prst="rect">
            <a:avLst/>
          </a:prstGeom>
          <a:noFill/>
          <a:ln>
            <a:noFill/>
          </a:ln>
        </p:spPr>
      </p:pic>
      <p:sp>
        <p:nvSpPr>
          <p:cNvPr id="284" name="Google Shape;284;ge23fc585be_0_61"/>
          <p:cNvSpPr txBox="1"/>
          <p:nvPr/>
        </p:nvSpPr>
        <p:spPr>
          <a:xfrm>
            <a:off x="9572075" y="887025"/>
            <a:ext cx="21846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Training using SVD as our model </a:t>
            </a:r>
            <a:endParaRPr sz="2400">
              <a:latin typeface="Calibri"/>
              <a:ea typeface="Calibri"/>
              <a:cs typeface="Calibri"/>
              <a:sym typeface="Calibri"/>
            </a:endParaRPr>
          </a:p>
        </p:txBody>
      </p:sp>
      <p:sp>
        <p:nvSpPr>
          <p:cNvPr id="285" name="Google Shape;285;ge23fc585be_0_61"/>
          <p:cNvSpPr txBox="1"/>
          <p:nvPr/>
        </p:nvSpPr>
        <p:spPr>
          <a:xfrm>
            <a:off x="9532350" y="3587875"/>
            <a:ext cx="2330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Estimating rating  given by the user to a random  song.</a:t>
            </a:r>
            <a:endParaRPr sz="2400">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ge23fc585be_0_76"/>
          <p:cNvSpPr txBox="1"/>
          <p:nvPr/>
        </p:nvSpPr>
        <p:spPr>
          <a:xfrm>
            <a:off x="232625" y="215175"/>
            <a:ext cx="115977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400">
                <a:solidFill>
                  <a:schemeClr val="accent2"/>
                </a:solidFill>
                <a:latin typeface="Calibri"/>
                <a:ea typeface="Calibri"/>
                <a:cs typeface="Calibri"/>
                <a:sym typeface="Calibri"/>
              </a:rPr>
              <a:t>HYBRID SYSTEM</a:t>
            </a:r>
            <a:r>
              <a:rPr b="1" lang="en-US" sz="4800">
                <a:solidFill>
                  <a:schemeClr val="accent2"/>
                </a:solidFill>
                <a:latin typeface="Calibri"/>
                <a:ea typeface="Calibri"/>
                <a:cs typeface="Calibri"/>
                <a:sym typeface="Calibri"/>
              </a:rPr>
              <a:t> </a:t>
            </a:r>
            <a:endParaRPr b="1" sz="4800">
              <a:solidFill>
                <a:schemeClr val="accent2"/>
              </a:solidFill>
              <a:latin typeface="Calibri"/>
              <a:ea typeface="Calibri"/>
              <a:cs typeface="Calibri"/>
              <a:sym typeface="Calibri"/>
            </a:endParaRPr>
          </a:p>
        </p:txBody>
      </p:sp>
      <p:pic>
        <p:nvPicPr>
          <p:cNvPr id="292" name="Google Shape;292;ge23fc585be_0_76"/>
          <p:cNvPicPr preferRelativeResize="0"/>
          <p:nvPr/>
        </p:nvPicPr>
        <p:blipFill>
          <a:blip r:embed="rId3">
            <a:alphaModFix/>
          </a:blip>
          <a:stretch>
            <a:fillRect/>
          </a:stretch>
        </p:blipFill>
        <p:spPr>
          <a:xfrm>
            <a:off x="2685175" y="988388"/>
            <a:ext cx="6186500" cy="48812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ge23fc585be_0_80"/>
          <p:cNvPicPr preferRelativeResize="0"/>
          <p:nvPr/>
        </p:nvPicPr>
        <p:blipFill>
          <a:blip r:embed="rId3">
            <a:alphaModFix/>
          </a:blip>
          <a:stretch>
            <a:fillRect/>
          </a:stretch>
        </p:blipFill>
        <p:spPr>
          <a:xfrm>
            <a:off x="797600" y="464962"/>
            <a:ext cx="10596801" cy="59280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ge251e0dda0_2_17"/>
          <p:cNvSpPr txBox="1"/>
          <p:nvPr/>
        </p:nvSpPr>
        <p:spPr>
          <a:xfrm>
            <a:off x="743650" y="407525"/>
            <a:ext cx="10951500" cy="58389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Most recommender systems now use a hybrid approach, combining collaborative filtering, content-based filtering, and other approaches . </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There is no reason why several different techniques of the same type could not be hybridized. Hybrid approaches can be implemented in several ways: by making content-based and collaborative-based predictions separately and then combining them; by adding content-based capabilities to a collaborative-based approach (and vice versa); or by unifying the approaches into one model (see for a complete review of recommender systems).</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Several studies that empirically compare the performance of the hybrid with the pure collaborative and content-based methods and demonstrated that the hybrid methods can provide more accurate recommendations than pure approaches. </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a:p>
            <a:pPr indent="-317500" lvl="0" marL="457200" rtl="0" algn="l">
              <a:spcBef>
                <a:spcPts val="0"/>
              </a:spcBef>
              <a:spcAft>
                <a:spcPts val="0"/>
              </a:spcAft>
              <a:buSzPts val="1400"/>
              <a:buFont typeface="Calibri"/>
              <a:buChar char="●"/>
            </a:pPr>
            <a:r>
              <a:rPr lang="en-US" sz="2100">
                <a:solidFill>
                  <a:schemeClr val="dk1"/>
                </a:solidFill>
                <a:latin typeface="Calibri"/>
                <a:ea typeface="Calibri"/>
                <a:cs typeface="Calibri"/>
                <a:sym typeface="Calibri"/>
              </a:rPr>
              <a:t>These methods can also be used to overcome some of the common problems in recommender systems such as cold start and the sparsity problem, as well as the knowledge engineering bottleneck in knowledge-based approaches.</a:t>
            </a:r>
            <a:r>
              <a:rPr lang="en-US">
                <a:latin typeface="Calibri"/>
                <a:ea typeface="Calibri"/>
                <a:cs typeface="Calibri"/>
                <a:sym typeface="Calibri"/>
              </a:rPr>
              <a:t> </a:t>
            </a:r>
            <a:endParaRPr>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ge251e0dda0_2_24"/>
          <p:cNvSpPr txBox="1"/>
          <p:nvPr/>
        </p:nvSpPr>
        <p:spPr>
          <a:xfrm>
            <a:off x="457200" y="271475"/>
            <a:ext cx="11558700" cy="621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Calibri"/>
                <a:ea typeface="Calibri"/>
                <a:cs typeface="Calibri"/>
                <a:sym typeface="Calibri"/>
              </a:rPr>
              <a:t>Netflix is a good example of the use of hybrid recommender systems.  The website makes recommendations by comparing the watching and searching habits of similar users (i.e., collaborative filtering) as well as by offering movies that share characteristics with films that a user has rated highly (content-based filtering).</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a:p>
            <a:pPr indent="0" lvl="0" marL="0" rtl="0" algn="l">
              <a:spcBef>
                <a:spcPts val="0"/>
              </a:spcBef>
              <a:spcAft>
                <a:spcPts val="0"/>
              </a:spcAft>
              <a:buNone/>
            </a:pPr>
            <a:r>
              <a:rPr b="1" lang="en-US" sz="2200">
                <a:solidFill>
                  <a:schemeClr val="dk1"/>
                </a:solidFill>
                <a:latin typeface="Calibri"/>
                <a:ea typeface="Calibri"/>
                <a:cs typeface="Calibri"/>
                <a:sym typeface="Calibri"/>
              </a:rPr>
              <a:t>Some hybridization techniques include:</a:t>
            </a:r>
            <a:endParaRPr b="1" sz="22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b="1" lang="en-US" sz="2100">
                <a:solidFill>
                  <a:schemeClr val="dk1"/>
                </a:solidFill>
                <a:latin typeface="Calibri"/>
                <a:ea typeface="Calibri"/>
                <a:cs typeface="Calibri"/>
                <a:sym typeface="Calibri"/>
              </a:rPr>
              <a:t>Weighted</a:t>
            </a:r>
            <a:r>
              <a:rPr lang="en-US" sz="2100">
                <a:solidFill>
                  <a:schemeClr val="dk1"/>
                </a:solidFill>
                <a:latin typeface="Calibri"/>
                <a:ea typeface="Calibri"/>
                <a:cs typeface="Calibri"/>
                <a:sym typeface="Calibri"/>
              </a:rPr>
              <a:t>: Combining the score of different recommendation components numerically.</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b="1" lang="en-US" sz="2100">
                <a:solidFill>
                  <a:schemeClr val="dk1"/>
                </a:solidFill>
                <a:latin typeface="Calibri"/>
                <a:ea typeface="Calibri"/>
                <a:cs typeface="Calibri"/>
                <a:sym typeface="Calibri"/>
              </a:rPr>
              <a:t>Switching</a:t>
            </a:r>
            <a:r>
              <a:rPr lang="en-US" sz="2100">
                <a:solidFill>
                  <a:schemeClr val="dk1"/>
                </a:solidFill>
                <a:latin typeface="Calibri"/>
                <a:ea typeface="Calibri"/>
                <a:cs typeface="Calibri"/>
                <a:sym typeface="Calibri"/>
              </a:rPr>
              <a:t>: Choosing among recommendation components and applying the selected one.</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b="1" lang="en-US" sz="2100">
                <a:solidFill>
                  <a:schemeClr val="dk1"/>
                </a:solidFill>
                <a:latin typeface="Calibri"/>
                <a:ea typeface="Calibri"/>
                <a:cs typeface="Calibri"/>
                <a:sym typeface="Calibri"/>
              </a:rPr>
              <a:t>Mixed</a:t>
            </a:r>
            <a:r>
              <a:rPr lang="en-US" sz="2100">
                <a:solidFill>
                  <a:schemeClr val="dk1"/>
                </a:solidFill>
                <a:latin typeface="Calibri"/>
                <a:ea typeface="Calibri"/>
                <a:cs typeface="Calibri"/>
                <a:sym typeface="Calibri"/>
              </a:rPr>
              <a:t>: Recommendations from different recommenders are presented together to give the recommendation.</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b="1" lang="en-US" sz="2100">
                <a:solidFill>
                  <a:schemeClr val="dk1"/>
                </a:solidFill>
                <a:latin typeface="Calibri"/>
                <a:ea typeface="Calibri"/>
                <a:cs typeface="Calibri"/>
                <a:sym typeface="Calibri"/>
              </a:rPr>
              <a:t>Feature Combination</a:t>
            </a:r>
            <a:r>
              <a:rPr lang="en-US" sz="2100">
                <a:solidFill>
                  <a:schemeClr val="dk1"/>
                </a:solidFill>
                <a:latin typeface="Calibri"/>
                <a:ea typeface="Calibri"/>
                <a:cs typeface="Calibri"/>
                <a:sym typeface="Calibri"/>
              </a:rPr>
              <a:t>: Features derived from different knowledge sources are combined together and given to a single recommendation algorithm.</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Feature Augmentation: Computing a feature or set of features, which is then part of the input to the next technique.</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b="1" lang="en-US" sz="2100">
                <a:solidFill>
                  <a:schemeClr val="dk1"/>
                </a:solidFill>
                <a:latin typeface="Calibri"/>
                <a:ea typeface="Calibri"/>
                <a:cs typeface="Calibri"/>
                <a:sym typeface="Calibri"/>
              </a:rPr>
              <a:t>Cascade</a:t>
            </a:r>
            <a:r>
              <a:rPr lang="en-US" sz="2100">
                <a:solidFill>
                  <a:schemeClr val="dk1"/>
                </a:solidFill>
                <a:latin typeface="Calibri"/>
                <a:ea typeface="Calibri"/>
                <a:cs typeface="Calibri"/>
                <a:sym typeface="Calibri"/>
              </a:rPr>
              <a:t>: Recommenders are given strict priority, with the lower priority ones breaking ties in the scoring of the higher ones.</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b="1" lang="en-US" sz="2100">
                <a:solidFill>
                  <a:schemeClr val="dk1"/>
                </a:solidFill>
                <a:latin typeface="Calibri"/>
                <a:ea typeface="Calibri"/>
                <a:cs typeface="Calibri"/>
                <a:sym typeface="Calibri"/>
              </a:rPr>
              <a:t>Meta-level</a:t>
            </a:r>
            <a:r>
              <a:rPr lang="en-US" sz="2100">
                <a:solidFill>
                  <a:schemeClr val="dk1"/>
                </a:solidFill>
                <a:latin typeface="Calibri"/>
                <a:ea typeface="Calibri"/>
                <a:cs typeface="Calibri"/>
                <a:sym typeface="Calibri"/>
              </a:rPr>
              <a:t>: One recommendation technique is applied and produces some sort of model, which is then the input used by the next technique</a:t>
            </a:r>
            <a:endParaRPr sz="21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1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3"/>
          <p:cNvSpPr txBox="1"/>
          <p:nvPr/>
        </p:nvSpPr>
        <p:spPr>
          <a:xfrm>
            <a:off x="462700" y="627950"/>
            <a:ext cx="11055300" cy="59076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i="0" lang="en-US" sz="2000" u="none" cap="none" strike="noStrike">
                <a:solidFill>
                  <a:schemeClr val="dk1"/>
                </a:solidFill>
                <a:latin typeface="Calibri"/>
                <a:ea typeface="Calibri"/>
                <a:cs typeface="Calibri"/>
                <a:sym typeface="Calibri"/>
              </a:rPr>
              <a:t>Background  </a:t>
            </a:r>
            <a:r>
              <a:rPr b="1" i="0" lang="en-US" sz="2000" u="none" cap="none" strike="noStrike">
                <a:solidFill>
                  <a:schemeClr val="dk1"/>
                </a:solidFill>
                <a:latin typeface="Calibri"/>
                <a:ea typeface="Calibri"/>
                <a:cs typeface="Calibri"/>
                <a:sym typeface="Calibri"/>
              </a:rPr>
              <a:t>(B-tech or M-tech</a:t>
            </a:r>
            <a:r>
              <a:rPr b="1" i="0" lang="en-US" sz="2000" u="none" cap="none" strike="noStrike">
                <a:solidFill>
                  <a:schemeClr val="dk1"/>
                </a:solidFill>
                <a:latin typeface="Calibri"/>
                <a:ea typeface="Calibri"/>
                <a:cs typeface="Calibri"/>
                <a:sym typeface="Calibri"/>
              </a:rPr>
              <a:t>)</a:t>
            </a:r>
            <a:endParaRPr b="1" i="0" sz="2000" u="none" cap="none" strike="noStrike">
              <a:solidFill>
                <a:schemeClr val="dk1"/>
              </a:solidFill>
              <a:latin typeface="Calibri"/>
              <a:ea typeface="Calibri"/>
              <a:cs typeface="Calibri"/>
              <a:sym typeface="Calibri"/>
            </a:endParaRPr>
          </a:p>
          <a:p>
            <a:pPr indent="-342900" lvl="0" marL="457200" marR="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N . Saikiran</a:t>
            </a:r>
            <a:r>
              <a:rPr lang="en-US" sz="1800">
                <a:solidFill>
                  <a:schemeClr val="dk1"/>
                </a:solidFill>
                <a:latin typeface="Calibri"/>
                <a:ea typeface="Calibri"/>
                <a:cs typeface="Calibri"/>
                <a:sym typeface="Calibri"/>
              </a:rPr>
              <a:t>      	   </a:t>
            </a:r>
            <a:r>
              <a:rPr lang="en-US" sz="1800">
                <a:solidFill>
                  <a:schemeClr val="dk1"/>
                </a:solidFill>
                <a:latin typeface="Calibri"/>
                <a:ea typeface="Calibri"/>
                <a:cs typeface="Calibri"/>
                <a:sym typeface="Calibri"/>
              </a:rPr>
              <a:t> -     B.sc    </a:t>
            </a:r>
            <a:endParaRPr sz="1800">
              <a:solidFill>
                <a:schemeClr val="dk1"/>
              </a:solidFill>
              <a:latin typeface="Calibri"/>
              <a:ea typeface="Calibri"/>
              <a:cs typeface="Calibri"/>
              <a:sym typeface="Calibri"/>
            </a:endParaRPr>
          </a:p>
          <a:p>
            <a:pPr indent="-342900" lvl="0" marL="457200" marR="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Kushagra K.</a:t>
            </a:r>
            <a:r>
              <a:rPr lang="en-US" sz="1800">
                <a:solidFill>
                  <a:schemeClr val="dk1"/>
                </a:solidFill>
                <a:latin typeface="Calibri"/>
                <a:ea typeface="Calibri"/>
                <a:cs typeface="Calibri"/>
                <a:sym typeface="Calibri"/>
              </a:rPr>
              <a:t>          </a:t>
            </a:r>
            <a:r>
              <a:rPr lang="en-US" sz="1800">
                <a:solidFill>
                  <a:schemeClr val="dk1"/>
                </a:solidFill>
                <a:latin typeface="Calibri"/>
                <a:ea typeface="Calibri"/>
                <a:cs typeface="Calibri"/>
                <a:sym typeface="Calibri"/>
              </a:rPr>
              <a:t>-     B.Tech</a:t>
            </a:r>
            <a:endParaRPr sz="1800">
              <a:solidFill>
                <a:schemeClr val="dk1"/>
              </a:solidFill>
              <a:latin typeface="Calibri"/>
              <a:ea typeface="Calibri"/>
              <a:cs typeface="Calibri"/>
              <a:sym typeface="Calibri"/>
            </a:endParaRPr>
          </a:p>
          <a:p>
            <a:pPr indent="-342900" lvl="0" marL="457200" marR="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Pooja Waykar       -	  B.E.</a:t>
            </a:r>
            <a:endParaRPr sz="1800">
              <a:solidFill>
                <a:schemeClr val="dk1"/>
              </a:solidFill>
              <a:latin typeface="Calibri"/>
              <a:ea typeface="Calibri"/>
              <a:cs typeface="Calibri"/>
              <a:sym typeface="Calibri"/>
            </a:endParaRPr>
          </a:p>
          <a:p>
            <a:pPr indent="-342900" lvl="0" marL="457200" marR="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Anu Sumanth       -     B.Tech</a:t>
            </a:r>
            <a:endParaRPr sz="1800">
              <a:solidFill>
                <a:schemeClr val="dk1"/>
              </a:solidFill>
              <a:latin typeface="Calibri"/>
              <a:ea typeface="Calibri"/>
              <a:cs typeface="Calibri"/>
              <a:sym typeface="Calibri"/>
            </a:endParaRPr>
          </a:p>
          <a:p>
            <a:pPr indent="0" lvl="0" marL="457200" marR="0" rtl="0" algn="just">
              <a:spcBef>
                <a:spcPts val="0"/>
              </a:spcBef>
              <a:spcAft>
                <a:spcPts val="0"/>
              </a:spcAft>
              <a:buNone/>
            </a:pPr>
            <a:r>
              <a:rPr lang="en-US" sz="1800">
                <a:solidFill>
                  <a:schemeClr val="dk1"/>
                </a:solidFill>
                <a:latin typeface="Calibri"/>
                <a:ea typeface="Calibri"/>
                <a:cs typeface="Calibri"/>
                <a:sym typeface="Calibri"/>
              </a:rPr>
              <a:t>  </a:t>
            </a:r>
            <a:endParaRPr sz="1800">
              <a:solidFill>
                <a:schemeClr val="dk1"/>
              </a:solidFill>
              <a:latin typeface="Calibri"/>
              <a:ea typeface="Calibri"/>
              <a:cs typeface="Calibri"/>
              <a:sym typeface="Calibri"/>
            </a:endParaRPr>
          </a:p>
          <a:p>
            <a:pPr indent="0" lvl="0" marL="0" marR="0" rtl="0" algn="just">
              <a:spcBef>
                <a:spcPts val="0"/>
              </a:spcBef>
              <a:spcAft>
                <a:spcPts val="0"/>
              </a:spcAft>
              <a:buNone/>
            </a:pPr>
            <a:r>
              <a:rPr b="1" i="0" lang="en-US" sz="2000" u="none" cap="none" strike="noStrike">
                <a:solidFill>
                  <a:schemeClr val="dk1"/>
                </a:solidFill>
                <a:latin typeface="Calibri"/>
                <a:ea typeface="Calibri"/>
                <a:cs typeface="Calibri"/>
                <a:sym typeface="Calibri"/>
              </a:rPr>
              <a:t>Why you want to learn Data Science</a:t>
            </a:r>
            <a:endParaRPr b="1" i="0" sz="2000" u="none" cap="none" strike="noStrike">
              <a:solidFill>
                <a:schemeClr val="dk1"/>
              </a:solidFill>
              <a:latin typeface="Calibri"/>
              <a:ea typeface="Calibri"/>
              <a:cs typeface="Calibri"/>
              <a:sym typeface="Calibri"/>
            </a:endParaRPr>
          </a:p>
          <a:p>
            <a:pPr indent="-342900" lvl="0" marL="457200" rtl="0" algn="just">
              <a:lnSpc>
                <a:spcPct val="115000"/>
              </a:lnSpc>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I want to have good skill, Data Science is having good demand, so taught its best option.</a:t>
            </a:r>
            <a:endParaRPr sz="1800">
              <a:solidFill>
                <a:schemeClr val="dk1"/>
              </a:solidFill>
              <a:latin typeface="Calibri"/>
              <a:ea typeface="Calibri"/>
              <a:cs typeface="Calibri"/>
              <a:sym typeface="Calibri"/>
            </a:endParaRPr>
          </a:p>
          <a:p>
            <a:pPr indent="-342900" lvl="0" marL="457200" rtl="0" algn="just">
              <a:lnSpc>
                <a:spcPct val="115000"/>
              </a:lnSpc>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Since data science is a never ending field, and  I always want to be an explorer thats why I chose data science.</a:t>
            </a:r>
            <a:endParaRPr sz="1800">
              <a:solidFill>
                <a:schemeClr val="dk1"/>
              </a:solidFill>
              <a:latin typeface="Calibri"/>
              <a:ea typeface="Calibri"/>
              <a:cs typeface="Calibri"/>
              <a:sym typeface="Calibri"/>
            </a:endParaRPr>
          </a:p>
          <a:p>
            <a:pPr indent="-342900" lvl="0" marL="457200" rtl="0" algn="just">
              <a:lnSpc>
                <a:spcPct val="115000"/>
              </a:lnSpc>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I like to play with data and predict different output, thats why I choose Data Science.</a:t>
            </a:r>
            <a:endParaRPr sz="1800">
              <a:solidFill>
                <a:schemeClr val="dk1"/>
              </a:solidFill>
              <a:latin typeface="Calibri"/>
              <a:ea typeface="Calibri"/>
              <a:cs typeface="Calibri"/>
              <a:sym typeface="Calibri"/>
            </a:endParaRPr>
          </a:p>
          <a:p>
            <a:pPr indent="-342900" lvl="0" marL="457200" rtl="0" algn="just">
              <a:lnSpc>
                <a:spcPct val="115000"/>
              </a:lnSpc>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Just Exploring what works for me. </a:t>
            </a:r>
            <a:endParaRPr sz="1800">
              <a:solidFill>
                <a:schemeClr val="dk1"/>
              </a:solidFill>
              <a:latin typeface="Calibri"/>
              <a:ea typeface="Calibri"/>
              <a:cs typeface="Calibri"/>
              <a:sym typeface="Calibri"/>
            </a:endParaRPr>
          </a:p>
          <a:p>
            <a:pPr indent="0" lvl="0" marL="914400" rtl="0" algn="just">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just">
              <a:spcBef>
                <a:spcPts val="0"/>
              </a:spcBef>
              <a:spcAft>
                <a:spcPts val="0"/>
              </a:spcAft>
              <a:buNone/>
            </a:pPr>
            <a:r>
              <a:rPr b="1" i="0" lang="en-US" sz="2000" u="none" cap="none" strike="noStrike">
                <a:solidFill>
                  <a:schemeClr val="dk1"/>
                </a:solidFill>
                <a:latin typeface="Calibri"/>
                <a:ea typeface="Calibri"/>
                <a:cs typeface="Calibri"/>
                <a:sym typeface="Calibri"/>
              </a:rPr>
              <a:t>Any work experience</a:t>
            </a:r>
            <a:endParaRPr b="1" i="0" sz="2000" u="none" cap="none" strike="noStrike">
              <a:solidFill>
                <a:schemeClr val="dk1"/>
              </a:solidFill>
              <a:latin typeface="Calibri"/>
              <a:ea typeface="Calibri"/>
              <a:cs typeface="Calibri"/>
              <a:sym typeface="Calibri"/>
            </a:endParaRPr>
          </a:p>
          <a:p>
            <a:pPr indent="-342900" lvl="0" marL="45720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Saikiran		 -       No work Experience.</a:t>
            </a:r>
            <a:endParaRPr b="1" sz="2000">
              <a:solidFill>
                <a:schemeClr val="dk1"/>
              </a:solidFill>
              <a:latin typeface="Calibri"/>
              <a:ea typeface="Calibri"/>
              <a:cs typeface="Calibri"/>
              <a:sym typeface="Calibri"/>
            </a:endParaRPr>
          </a:p>
          <a:p>
            <a:pPr indent="-342900" lvl="0" marL="457200" marR="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Kushagra           -	No work experience.</a:t>
            </a:r>
            <a:endParaRPr sz="1800">
              <a:solidFill>
                <a:schemeClr val="dk1"/>
              </a:solidFill>
              <a:latin typeface="Calibri"/>
              <a:ea typeface="Calibri"/>
              <a:cs typeface="Calibri"/>
              <a:sym typeface="Calibri"/>
            </a:endParaRPr>
          </a:p>
          <a:p>
            <a:pPr indent="-342900" lvl="0" marL="457200" marR="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Pooja Waykar   -	No Work </a:t>
            </a:r>
            <a:r>
              <a:rPr lang="en-US" sz="1800">
                <a:solidFill>
                  <a:schemeClr val="dk1"/>
                </a:solidFill>
                <a:latin typeface="Calibri"/>
                <a:ea typeface="Calibri"/>
                <a:cs typeface="Calibri"/>
                <a:sym typeface="Calibri"/>
              </a:rPr>
              <a:t>Experience</a:t>
            </a:r>
            <a:r>
              <a:rPr lang="en-US" sz="1800">
                <a:solidFill>
                  <a:schemeClr val="dk1"/>
                </a:solidFill>
                <a:latin typeface="Calibri"/>
                <a:ea typeface="Calibri"/>
                <a:cs typeface="Calibri"/>
                <a:sym typeface="Calibri"/>
              </a:rPr>
              <a:t>.</a:t>
            </a:r>
            <a:endParaRPr sz="1800">
              <a:solidFill>
                <a:schemeClr val="dk1"/>
              </a:solidFill>
              <a:latin typeface="Calibri"/>
              <a:ea typeface="Calibri"/>
              <a:cs typeface="Calibri"/>
              <a:sym typeface="Calibri"/>
            </a:endParaRPr>
          </a:p>
          <a:p>
            <a:pPr indent="-342900" lvl="0" marL="45720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Anu Sumanth	 -       No Work Experience</a:t>
            </a:r>
            <a:endParaRPr sz="1800">
              <a:solidFill>
                <a:schemeClr val="dk1"/>
              </a:solidFill>
              <a:latin typeface="Calibri"/>
              <a:ea typeface="Calibri"/>
              <a:cs typeface="Calibri"/>
              <a:sym typeface="Calibri"/>
            </a:endParaRPr>
          </a:p>
          <a:p>
            <a:pPr indent="0" lvl="0" marL="0" marR="0" rtl="0" algn="just">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just">
              <a:spcBef>
                <a:spcPts val="0"/>
              </a:spcBef>
              <a:spcAft>
                <a:spcPts val="0"/>
              </a:spcAft>
              <a:buNone/>
            </a:pPr>
            <a:r>
              <a:rPr b="1" i="0" lang="en-US" sz="1900" u="none" cap="none" strike="noStrike">
                <a:solidFill>
                  <a:schemeClr val="dk1"/>
                </a:solidFill>
                <a:latin typeface="Calibri"/>
                <a:ea typeface="Calibri"/>
                <a:cs typeface="Calibri"/>
                <a:sym typeface="Calibri"/>
              </a:rPr>
              <a:t>What do we like you about Innomatics Research lab</a:t>
            </a:r>
            <a:endParaRPr b="1" i="0" sz="1900" u="none" cap="none" strike="noStrike">
              <a:solidFill>
                <a:schemeClr val="dk1"/>
              </a:solidFill>
              <a:latin typeface="Calibri"/>
              <a:ea typeface="Calibri"/>
              <a:cs typeface="Calibri"/>
              <a:sym typeface="Calibri"/>
            </a:endParaRPr>
          </a:p>
          <a:p>
            <a:pPr indent="0" lvl="0" marL="0" marR="0" rtl="0" algn="just">
              <a:spcBef>
                <a:spcPts val="0"/>
              </a:spcBef>
              <a:spcAft>
                <a:spcPts val="0"/>
              </a:spcAft>
              <a:buNone/>
            </a:pPr>
            <a:r>
              <a:rPr lang="en-US" sz="1800">
                <a:solidFill>
                  <a:schemeClr val="dk1"/>
                </a:solidFill>
                <a:latin typeface="Calibri"/>
                <a:ea typeface="Calibri"/>
                <a:cs typeface="Calibri"/>
                <a:sym typeface="Calibri"/>
              </a:rPr>
              <a:t>The knowledge I gained , the experience is really invaluable. Kanav sir and all the mentors are really helpful.</a:t>
            </a:r>
            <a:endParaRPr sz="1800">
              <a:solidFill>
                <a:schemeClr val="dk1"/>
              </a:solidFill>
              <a:latin typeface="Calibri"/>
              <a:ea typeface="Calibri"/>
              <a:cs typeface="Calibri"/>
              <a:sym typeface="Calibri"/>
            </a:endParaRPr>
          </a:p>
        </p:txBody>
      </p:sp>
      <p:sp>
        <p:nvSpPr>
          <p:cNvPr id="116" name="Google Shape;116;p3"/>
          <p:cNvSpPr txBox="1"/>
          <p:nvPr/>
        </p:nvSpPr>
        <p:spPr>
          <a:xfrm>
            <a:off x="462700" y="109950"/>
            <a:ext cx="11605800" cy="585000"/>
          </a:xfrm>
          <a:prstGeom prst="rect">
            <a:avLst/>
          </a:prstGeom>
          <a:noFill/>
          <a:ln>
            <a:noFill/>
          </a:ln>
        </p:spPr>
        <p:txBody>
          <a:bodyPr anchorCtr="0" anchor="t" bIns="45700" lIns="91425" spcFirstLastPara="1" rIns="91425" wrap="square" tIns="45700">
            <a:spAutoFit/>
          </a:bodyPr>
          <a:lstStyle/>
          <a:p>
            <a:pPr indent="0" lvl="0" marL="0" marR="0" rtl="0" algn="l">
              <a:lnSpc>
                <a:spcPct val="80000"/>
              </a:lnSpc>
              <a:spcBef>
                <a:spcPts val="0"/>
              </a:spcBef>
              <a:spcAft>
                <a:spcPts val="0"/>
              </a:spcAft>
              <a:buClr>
                <a:schemeClr val="accent2"/>
              </a:buClr>
              <a:buSzPts val="3200"/>
              <a:buFont typeface="Lato Black"/>
              <a:buNone/>
            </a:pPr>
            <a:r>
              <a:rPr b="1" lang="en-US" sz="4000">
                <a:solidFill>
                  <a:schemeClr val="accent2"/>
                </a:solidFill>
                <a:latin typeface="Calibri"/>
                <a:ea typeface="Calibri"/>
                <a:cs typeface="Calibri"/>
                <a:sym typeface="Calibri"/>
              </a:rPr>
              <a:t>ABOUT US</a:t>
            </a:r>
            <a:endParaRPr i="0" sz="4000" u="none" cap="none" strike="noStrike">
              <a:solidFill>
                <a:schemeClr val="accent2"/>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500"/>
                                        <p:tgtEl>
                                          <p:spTgt spid="1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pic>
        <p:nvPicPr>
          <p:cNvPr id="315" name="Google Shape;315;p4"/>
          <p:cNvPicPr preferRelativeResize="0"/>
          <p:nvPr/>
        </p:nvPicPr>
        <p:blipFill rotWithShape="1">
          <a:blip r:embed="rId3">
            <a:alphaModFix/>
          </a:blip>
          <a:srcRect b="0" l="0" r="0" t="0"/>
          <a:stretch/>
        </p:blipFill>
        <p:spPr>
          <a:xfrm>
            <a:off x="6466516" y="1850749"/>
            <a:ext cx="4465643" cy="2834317"/>
          </a:xfrm>
          <a:prstGeom prst="rect">
            <a:avLst/>
          </a:prstGeom>
          <a:noFill/>
          <a:ln>
            <a:noFill/>
          </a:ln>
        </p:spPr>
      </p:pic>
      <p:sp>
        <p:nvSpPr>
          <p:cNvPr id="316" name="Google Shape;316;p4"/>
          <p:cNvSpPr txBox="1"/>
          <p:nvPr/>
        </p:nvSpPr>
        <p:spPr>
          <a:xfrm>
            <a:off x="1138675" y="2424013"/>
            <a:ext cx="3661800" cy="16878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C00000"/>
              </a:buClr>
              <a:buSzPts val="4400"/>
              <a:buFont typeface="Libre Baskerville"/>
              <a:buNone/>
            </a:pPr>
            <a:r>
              <a:rPr b="0" i="0" lang="en-US" sz="4400" u="none" cap="none" strike="noStrike">
                <a:solidFill>
                  <a:srgbClr val="C00000"/>
                </a:solidFill>
                <a:latin typeface="Libre Baskerville"/>
                <a:ea typeface="Libre Baskerville"/>
                <a:cs typeface="Libre Baskerville"/>
                <a:sym typeface="Libre Baskerville"/>
              </a:rPr>
              <a:t>THANK YOU</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e24f85f892_1_4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b="1" lang="en-US" sz="4000">
                <a:solidFill>
                  <a:schemeClr val="accent2"/>
                </a:solidFill>
              </a:rPr>
              <a:t>CONTENTS</a:t>
            </a:r>
            <a:endParaRPr sz="3600"/>
          </a:p>
        </p:txBody>
      </p:sp>
      <p:sp>
        <p:nvSpPr>
          <p:cNvPr id="123" name="Google Shape;123;ge24f85f892_1_42"/>
          <p:cNvSpPr txBox="1"/>
          <p:nvPr>
            <p:ph idx="1" type="body"/>
          </p:nvPr>
        </p:nvSpPr>
        <p:spPr>
          <a:xfrm>
            <a:off x="838200" y="1690825"/>
            <a:ext cx="10515600" cy="4351200"/>
          </a:xfrm>
          <a:prstGeom prst="rect">
            <a:avLst/>
          </a:prstGeom>
        </p:spPr>
        <p:txBody>
          <a:bodyPr anchorCtr="0" anchor="t" bIns="45700" lIns="91425" spcFirstLastPara="1" rIns="91425" wrap="square" tIns="45700">
            <a:noAutofit/>
          </a:bodyPr>
          <a:lstStyle/>
          <a:p>
            <a:pPr indent="-381000" lvl="0" marL="457200" rtl="0" algn="just">
              <a:lnSpc>
                <a:spcPct val="140000"/>
              </a:lnSpc>
              <a:spcBef>
                <a:spcPts val="0"/>
              </a:spcBef>
              <a:spcAft>
                <a:spcPts val="0"/>
              </a:spcAft>
              <a:buSzPts val="2400"/>
              <a:buFont typeface="Calibri"/>
              <a:buChar char="●"/>
            </a:pPr>
            <a:r>
              <a:rPr lang="en-US" sz="2400"/>
              <a:t>What is recommender system?</a:t>
            </a:r>
            <a:endParaRPr sz="2400"/>
          </a:p>
          <a:p>
            <a:pPr indent="-381000" lvl="0" marL="457200" rtl="0" algn="just">
              <a:lnSpc>
                <a:spcPct val="140000"/>
              </a:lnSpc>
              <a:spcBef>
                <a:spcPts val="1000"/>
              </a:spcBef>
              <a:spcAft>
                <a:spcPts val="0"/>
              </a:spcAft>
              <a:buSzPts val="2400"/>
              <a:buFont typeface="Calibri"/>
              <a:buChar char="●"/>
            </a:pPr>
            <a:r>
              <a:rPr lang="en-US" sz="2400"/>
              <a:t>Types of recommender system </a:t>
            </a:r>
            <a:endParaRPr sz="2400"/>
          </a:p>
          <a:p>
            <a:pPr indent="-381000" lvl="0" marL="457200" rtl="0" algn="just">
              <a:lnSpc>
                <a:spcPct val="140000"/>
              </a:lnSpc>
              <a:spcBef>
                <a:spcPts val="1000"/>
              </a:spcBef>
              <a:spcAft>
                <a:spcPts val="0"/>
              </a:spcAft>
              <a:buSzPts val="2400"/>
              <a:buFont typeface="Calibri"/>
              <a:buChar char="●"/>
            </a:pPr>
            <a:r>
              <a:rPr lang="en-US" sz="2400"/>
              <a:t>Exploratory data analysis </a:t>
            </a:r>
            <a:endParaRPr sz="2400"/>
          </a:p>
          <a:p>
            <a:pPr indent="-381000" lvl="0" marL="457200" rtl="0" algn="just">
              <a:lnSpc>
                <a:spcPct val="140000"/>
              </a:lnSpc>
              <a:spcBef>
                <a:spcPts val="1000"/>
              </a:spcBef>
              <a:spcAft>
                <a:spcPts val="0"/>
              </a:spcAft>
              <a:buSzPts val="2400"/>
              <a:buFont typeface="Calibri"/>
              <a:buChar char="●"/>
            </a:pPr>
            <a:r>
              <a:rPr lang="en-US" sz="2400"/>
              <a:t>Popularity based Filtering</a:t>
            </a:r>
            <a:endParaRPr sz="2400"/>
          </a:p>
          <a:p>
            <a:pPr indent="-381000" lvl="0" marL="457200" rtl="0" algn="just">
              <a:lnSpc>
                <a:spcPct val="140000"/>
              </a:lnSpc>
              <a:spcBef>
                <a:spcPts val="1000"/>
              </a:spcBef>
              <a:spcAft>
                <a:spcPts val="0"/>
              </a:spcAft>
              <a:buSzPts val="2400"/>
              <a:buFont typeface="Calibri"/>
              <a:buChar char="●"/>
            </a:pPr>
            <a:r>
              <a:rPr lang="en-US" sz="2400"/>
              <a:t>Content based Filtering</a:t>
            </a:r>
            <a:endParaRPr sz="2400"/>
          </a:p>
          <a:p>
            <a:pPr indent="-381000" lvl="0" marL="457200" rtl="0" algn="just">
              <a:lnSpc>
                <a:spcPct val="140000"/>
              </a:lnSpc>
              <a:spcBef>
                <a:spcPts val="1000"/>
              </a:spcBef>
              <a:spcAft>
                <a:spcPts val="0"/>
              </a:spcAft>
              <a:buSzPts val="2400"/>
              <a:buFont typeface="Calibri"/>
              <a:buChar char="●"/>
            </a:pPr>
            <a:r>
              <a:rPr lang="en-US" sz="2400"/>
              <a:t>Collaborative Filtering</a:t>
            </a:r>
            <a:endParaRPr sz="2400"/>
          </a:p>
          <a:p>
            <a:pPr indent="-381000" lvl="0" marL="457200" rtl="0" algn="just">
              <a:lnSpc>
                <a:spcPct val="140000"/>
              </a:lnSpc>
              <a:spcBef>
                <a:spcPts val="1000"/>
              </a:spcBef>
              <a:spcAft>
                <a:spcPts val="0"/>
              </a:spcAft>
              <a:buSzPts val="2400"/>
              <a:buFont typeface="Calibri"/>
              <a:buChar char="●"/>
            </a:pPr>
            <a:r>
              <a:rPr lang="en-US" sz="2400"/>
              <a:t>Final Improvements</a:t>
            </a:r>
            <a:endParaRPr sz="2400"/>
          </a:p>
          <a:p>
            <a:pPr indent="0" lvl="0" marL="457200" rtl="0" algn="just">
              <a:lnSpc>
                <a:spcPct val="140000"/>
              </a:lnSpc>
              <a:spcBef>
                <a:spcPts val="1000"/>
              </a:spcBef>
              <a:spcAft>
                <a:spcPts val="1000"/>
              </a:spcAft>
              <a:buNone/>
            </a:pPr>
            <a:r>
              <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e24f85f892_1_3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b="1" lang="en-US" sz="4000">
                <a:solidFill>
                  <a:schemeClr val="accent2"/>
                </a:solidFill>
              </a:rPr>
              <a:t>WHAT IS RECOMMENDER SYSTEM?</a:t>
            </a:r>
            <a:endParaRPr sz="3600"/>
          </a:p>
        </p:txBody>
      </p:sp>
      <p:sp>
        <p:nvSpPr>
          <p:cNvPr id="130" name="Google Shape;130;ge24f85f892_1_36"/>
          <p:cNvSpPr txBox="1"/>
          <p:nvPr>
            <p:ph idx="1" type="body"/>
          </p:nvPr>
        </p:nvSpPr>
        <p:spPr>
          <a:xfrm>
            <a:off x="838200" y="1762800"/>
            <a:ext cx="10515600" cy="4351200"/>
          </a:xfrm>
          <a:prstGeom prst="rect">
            <a:avLst/>
          </a:prstGeom>
        </p:spPr>
        <p:txBody>
          <a:bodyPr anchorCtr="0" anchor="t" bIns="45700" lIns="91425" spcFirstLastPara="1" rIns="91425" wrap="square" tIns="45700">
            <a:normAutofit/>
          </a:bodyPr>
          <a:lstStyle/>
          <a:p>
            <a:pPr indent="-361950" lvl="0" marL="457200" rtl="0" algn="just">
              <a:lnSpc>
                <a:spcPct val="150000"/>
              </a:lnSpc>
              <a:spcBef>
                <a:spcPts val="0"/>
              </a:spcBef>
              <a:spcAft>
                <a:spcPts val="0"/>
              </a:spcAft>
              <a:buSzPts val="2100"/>
              <a:buFont typeface="Calibri"/>
              <a:buChar char="●"/>
            </a:pPr>
            <a:r>
              <a:rPr lang="en-US" sz="2100"/>
              <a:t>Recommender system is a system to generate meaningful recommendations to a collection of users for items or products that might interest them. </a:t>
            </a:r>
            <a:endParaRPr sz="2100"/>
          </a:p>
          <a:p>
            <a:pPr indent="0" lvl="0" marL="457200" rtl="0" algn="just">
              <a:lnSpc>
                <a:spcPct val="150000"/>
              </a:lnSpc>
              <a:spcBef>
                <a:spcPts val="0"/>
              </a:spcBef>
              <a:spcAft>
                <a:spcPts val="0"/>
              </a:spcAft>
              <a:buNone/>
            </a:pPr>
            <a:r>
              <a:rPr lang="en-US" sz="2100"/>
              <a:t>For Example: Suggestions for books on Amazon, movies on Netflix and more.</a:t>
            </a:r>
            <a:endParaRPr sz="2100"/>
          </a:p>
          <a:p>
            <a:pPr indent="0" lvl="0" marL="0" rtl="0" algn="just">
              <a:lnSpc>
                <a:spcPct val="150000"/>
              </a:lnSpc>
              <a:spcBef>
                <a:spcPts val="0"/>
              </a:spcBef>
              <a:spcAft>
                <a:spcPts val="0"/>
              </a:spcAft>
              <a:buNone/>
            </a:pPr>
            <a:r>
              <a:t/>
            </a:r>
            <a:endParaRPr sz="2100"/>
          </a:p>
          <a:p>
            <a:pPr indent="-361950" lvl="0" marL="457200" rtl="0" algn="just">
              <a:lnSpc>
                <a:spcPct val="150000"/>
              </a:lnSpc>
              <a:spcBef>
                <a:spcPts val="0"/>
              </a:spcBef>
              <a:spcAft>
                <a:spcPts val="0"/>
              </a:spcAft>
              <a:buSzPts val="2100"/>
              <a:buFont typeface="Calibri"/>
              <a:buChar char="●"/>
            </a:pPr>
            <a:r>
              <a:rPr lang="en-US" sz="2100"/>
              <a:t>A recommender system is a subclass of information filtering systems that seeks to predict the "rating" or "preference" a user would give to an item.</a:t>
            </a:r>
            <a:endParaRPr sz="2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e24f85f892_1_48"/>
          <p:cNvSpPr txBox="1"/>
          <p:nvPr>
            <p:ph type="title"/>
          </p:nvPr>
        </p:nvSpPr>
        <p:spPr>
          <a:xfrm>
            <a:off x="838200" y="365125"/>
            <a:ext cx="10515600" cy="8082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None/>
            </a:pPr>
            <a:r>
              <a:rPr lang="en-US" sz="2000">
                <a:latin typeface="Arial"/>
                <a:ea typeface="Arial"/>
                <a:cs typeface="Arial"/>
                <a:sym typeface="Arial"/>
              </a:rPr>
              <a:t>This is my Spotify account and their recommendation.</a:t>
            </a:r>
            <a:endParaRPr/>
          </a:p>
        </p:txBody>
      </p:sp>
      <p:pic>
        <p:nvPicPr>
          <p:cNvPr id="137" name="Google Shape;137;ge24f85f892_1_48"/>
          <p:cNvPicPr preferRelativeResize="0"/>
          <p:nvPr/>
        </p:nvPicPr>
        <p:blipFill rotWithShape="1">
          <a:blip r:embed="rId3">
            <a:alphaModFix/>
          </a:blip>
          <a:srcRect b="-11111" l="0" r="0" t="0"/>
          <a:stretch/>
        </p:blipFill>
        <p:spPr>
          <a:xfrm>
            <a:off x="920825" y="1338575"/>
            <a:ext cx="10597299" cy="54037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e24f85f892_1_3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b="1" lang="en-US">
                <a:solidFill>
                  <a:schemeClr val="accent2"/>
                </a:solidFill>
              </a:rPr>
              <a:t>TYPES OF RECOMMENDATION SYSTEM</a:t>
            </a:r>
            <a:endParaRPr sz="4000"/>
          </a:p>
        </p:txBody>
      </p:sp>
      <p:sp>
        <p:nvSpPr>
          <p:cNvPr id="144" name="Google Shape;144;ge24f85f892_1_3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b="1" lang="en-US" sz="2600"/>
              <a:t>In our Music recommendation system we use the following system : </a:t>
            </a:r>
            <a:endParaRPr b="1" sz="2600"/>
          </a:p>
          <a:p>
            <a:pPr indent="0" lvl="0" marL="0" rtl="0" algn="l">
              <a:lnSpc>
                <a:spcPct val="100000"/>
              </a:lnSpc>
              <a:spcBef>
                <a:spcPts val="0"/>
              </a:spcBef>
              <a:spcAft>
                <a:spcPts val="0"/>
              </a:spcAft>
              <a:buClr>
                <a:schemeClr val="dk1"/>
              </a:buClr>
              <a:buSzPts val="1100"/>
              <a:buFont typeface="Arial"/>
              <a:buNone/>
            </a:pPr>
            <a:r>
              <a:t/>
            </a:r>
            <a:endParaRPr b="1" sz="2000"/>
          </a:p>
          <a:p>
            <a:pPr indent="-381000" lvl="0" marL="457200" rtl="0" algn="l">
              <a:lnSpc>
                <a:spcPct val="150000"/>
              </a:lnSpc>
              <a:spcBef>
                <a:spcPts val="0"/>
              </a:spcBef>
              <a:spcAft>
                <a:spcPts val="0"/>
              </a:spcAft>
              <a:buSzPts val="2400"/>
              <a:buFont typeface="Calibri"/>
              <a:buChar char="●"/>
            </a:pPr>
            <a:r>
              <a:rPr lang="en-US" sz="2400"/>
              <a:t>Popularity Based Recommender System</a:t>
            </a:r>
            <a:endParaRPr sz="2400"/>
          </a:p>
          <a:p>
            <a:pPr indent="-381000" lvl="0" marL="457200" rtl="0" algn="l">
              <a:lnSpc>
                <a:spcPct val="150000"/>
              </a:lnSpc>
              <a:spcBef>
                <a:spcPts val="1000"/>
              </a:spcBef>
              <a:spcAft>
                <a:spcPts val="0"/>
              </a:spcAft>
              <a:buSzPts val="2400"/>
              <a:buFont typeface="Calibri"/>
              <a:buChar char="●"/>
            </a:pPr>
            <a:r>
              <a:rPr lang="en-US" sz="2400"/>
              <a:t>Content Based Recommender System</a:t>
            </a:r>
            <a:endParaRPr sz="2400"/>
          </a:p>
          <a:p>
            <a:pPr indent="-381000" lvl="0" marL="457200" rtl="0" algn="l">
              <a:lnSpc>
                <a:spcPct val="150000"/>
              </a:lnSpc>
              <a:spcBef>
                <a:spcPts val="1000"/>
              </a:spcBef>
              <a:spcAft>
                <a:spcPts val="0"/>
              </a:spcAft>
              <a:buSzPts val="2400"/>
              <a:buFont typeface="Calibri"/>
              <a:buChar char="●"/>
            </a:pPr>
            <a:r>
              <a:rPr lang="en-US" sz="2400"/>
              <a:t>Collaborative Based Recommender System</a:t>
            </a:r>
            <a:endParaRPr sz="2400"/>
          </a:p>
          <a:p>
            <a:pPr indent="-381000" lvl="0" marL="457200" rtl="0" algn="l">
              <a:lnSpc>
                <a:spcPct val="150000"/>
              </a:lnSpc>
              <a:spcBef>
                <a:spcPts val="1000"/>
              </a:spcBef>
              <a:spcAft>
                <a:spcPts val="0"/>
              </a:spcAft>
              <a:buSzPts val="2400"/>
              <a:buFont typeface="Calibri"/>
              <a:buChar char="●"/>
            </a:pPr>
            <a:r>
              <a:rPr lang="en-US" sz="2400"/>
              <a:t>Matrix Filterization (SVD) </a:t>
            </a:r>
            <a:endParaRPr sz="2400"/>
          </a:p>
          <a:p>
            <a:pPr indent="-381000" lvl="0" marL="457200" rtl="0" algn="l">
              <a:lnSpc>
                <a:spcPct val="150000"/>
              </a:lnSpc>
              <a:spcBef>
                <a:spcPts val="1000"/>
              </a:spcBef>
              <a:spcAft>
                <a:spcPts val="1000"/>
              </a:spcAft>
              <a:buSzPts val="2400"/>
              <a:buFont typeface="Calibri"/>
              <a:buChar char="●"/>
            </a:pPr>
            <a:r>
              <a:rPr lang="en-US" sz="2400"/>
              <a:t>Hybrid Recommender System</a:t>
            </a:r>
            <a:endParaRPr sz="3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ge2249f02f6_0_15"/>
          <p:cNvSpPr txBox="1"/>
          <p:nvPr/>
        </p:nvSpPr>
        <p:spPr>
          <a:xfrm>
            <a:off x="370725" y="158875"/>
            <a:ext cx="115977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400">
                <a:solidFill>
                  <a:schemeClr val="accent2"/>
                </a:solidFill>
                <a:latin typeface="Calibri"/>
                <a:ea typeface="Calibri"/>
                <a:cs typeface="Calibri"/>
                <a:sym typeface="Calibri"/>
              </a:rPr>
              <a:t>GIST FROM EXPLORATORY DATA </a:t>
            </a:r>
            <a:r>
              <a:rPr b="1" lang="en-US" sz="4400">
                <a:solidFill>
                  <a:schemeClr val="accent2"/>
                </a:solidFill>
                <a:latin typeface="Calibri"/>
                <a:ea typeface="Calibri"/>
                <a:cs typeface="Calibri"/>
                <a:sym typeface="Calibri"/>
              </a:rPr>
              <a:t>ANALYSIS</a:t>
            </a:r>
            <a:endParaRPr b="1" sz="4400">
              <a:solidFill>
                <a:schemeClr val="accent2"/>
              </a:solidFill>
              <a:latin typeface="Calibri"/>
              <a:ea typeface="Calibri"/>
              <a:cs typeface="Calibri"/>
              <a:sym typeface="Calibri"/>
            </a:endParaRPr>
          </a:p>
        </p:txBody>
      </p:sp>
      <p:sp>
        <p:nvSpPr>
          <p:cNvPr id="151" name="Google Shape;151;ge2249f02f6_0_15"/>
          <p:cNvSpPr txBox="1"/>
          <p:nvPr/>
        </p:nvSpPr>
        <p:spPr>
          <a:xfrm>
            <a:off x="370725" y="1174775"/>
            <a:ext cx="4161600" cy="506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900">
                <a:latin typeface="Calibri"/>
                <a:ea typeface="Calibri"/>
                <a:cs typeface="Calibri"/>
                <a:sym typeface="Calibri"/>
              </a:rPr>
              <a:t>D</a:t>
            </a:r>
            <a:r>
              <a:rPr lang="en-US" sz="1900">
                <a:latin typeface="Calibri"/>
                <a:ea typeface="Calibri"/>
                <a:cs typeface="Calibri"/>
                <a:sym typeface="Calibri"/>
              </a:rPr>
              <a:t>ataset contains the following columns :</a:t>
            </a:r>
            <a:endParaRPr sz="19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a:p>
            <a:pPr indent="-342900" lvl="0" marL="457200" rtl="0" algn="just">
              <a:spcBef>
                <a:spcPts val="0"/>
              </a:spcBef>
              <a:spcAft>
                <a:spcPts val="0"/>
              </a:spcAft>
              <a:buSzPts val="1800"/>
              <a:buFont typeface="Calibri"/>
              <a:buAutoNum type="arabicPeriod"/>
            </a:pPr>
            <a:r>
              <a:rPr lang="en-US" sz="1800">
                <a:latin typeface="Calibri"/>
                <a:ea typeface="Calibri"/>
                <a:cs typeface="Calibri"/>
                <a:sym typeface="Calibri"/>
              </a:rPr>
              <a:t>Song ID 	   :    Unique identifier      </a:t>
            </a:r>
            <a:endParaRPr sz="1800">
              <a:latin typeface="Calibri"/>
              <a:ea typeface="Calibri"/>
              <a:cs typeface="Calibri"/>
              <a:sym typeface="Calibri"/>
            </a:endParaRPr>
          </a:p>
          <a:p>
            <a:pPr indent="0" lvl="0" marL="457200" rtl="0" algn="just">
              <a:spcBef>
                <a:spcPts val="1000"/>
              </a:spcBef>
              <a:spcAft>
                <a:spcPts val="0"/>
              </a:spcAft>
              <a:buNone/>
            </a:pPr>
            <a:r>
              <a:rPr lang="en-US" sz="1800">
                <a:latin typeface="Calibri"/>
                <a:ea typeface="Calibri"/>
                <a:cs typeface="Calibri"/>
                <a:sym typeface="Calibri"/>
              </a:rPr>
              <a:t>                         </a:t>
            </a:r>
            <a:r>
              <a:rPr lang="en-US" sz="1800">
                <a:latin typeface="Calibri"/>
                <a:ea typeface="Calibri"/>
                <a:cs typeface="Calibri"/>
                <a:sym typeface="Calibri"/>
              </a:rPr>
              <a:t> </a:t>
            </a:r>
            <a:r>
              <a:rPr lang="en-US" sz="1800">
                <a:latin typeface="Calibri"/>
                <a:ea typeface="Calibri"/>
                <a:cs typeface="Calibri"/>
                <a:sym typeface="Calibri"/>
              </a:rPr>
              <a:t>of each song.</a:t>
            </a:r>
            <a:endParaRPr sz="1800">
              <a:latin typeface="Calibri"/>
              <a:ea typeface="Calibri"/>
              <a:cs typeface="Calibri"/>
              <a:sym typeface="Calibri"/>
            </a:endParaRPr>
          </a:p>
          <a:p>
            <a:pPr indent="-342900" lvl="0" marL="457200" rtl="0" algn="just">
              <a:spcBef>
                <a:spcPts val="1000"/>
              </a:spcBef>
              <a:spcAft>
                <a:spcPts val="0"/>
              </a:spcAft>
              <a:buSzPts val="1800"/>
              <a:buFont typeface="Calibri"/>
              <a:buAutoNum type="arabicPeriod"/>
            </a:pPr>
            <a:r>
              <a:rPr lang="en-US" sz="1800">
                <a:latin typeface="Calibri"/>
                <a:ea typeface="Calibri"/>
                <a:cs typeface="Calibri"/>
                <a:sym typeface="Calibri"/>
              </a:rPr>
              <a:t>Frequency  :    Number of times</a:t>
            </a:r>
            <a:r>
              <a:rPr lang="en-US" sz="1800">
                <a:latin typeface="Calibri"/>
                <a:ea typeface="Calibri"/>
                <a:cs typeface="Calibri"/>
                <a:sym typeface="Calibri"/>
              </a:rPr>
              <a:t> </a:t>
            </a:r>
            <a:r>
              <a:rPr lang="en-US" sz="1800">
                <a:latin typeface="Calibri"/>
                <a:ea typeface="Calibri"/>
                <a:cs typeface="Calibri"/>
                <a:sym typeface="Calibri"/>
              </a:rPr>
              <a:t>the</a:t>
            </a:r>
            <a:endParaRPr sz="1800">
              <a:latin typeface="Calibri"/>
              <a:ea typeface="Calibri"/>
              <a:cs typeface="Calibri"/>
              <a:sym typeface="Calibri"/>
            </a:endParaRPr>
          </a:p>
          <a:p>
            <a:pPr indent="0" lvl="0" marL="457200" rtl="0" algn="just">
              <a:spcBef>
                <a:spcPts val="1000"/>
              </a:spcBef>
              <a:spcAft>
                <a:spcPts val="0"/>
              </a:spcAft>
              <a:buNone/>
            </a:pPr>
            <a:r>
              <a:rPr lang="en-US" sz="1800">
                <a:latin typeface="Calibri"/>
                <a:ea typeface="Calibri"/>
                <a:cs typeface="Calibri"/>
                <a:sym typeface="Calibri"/>
              </a:rPr>
              <a:t>                         </a:t>
            </a:r>
            <a:r>
              <a:rPr lang="en-US" sz="1800">
                <a:latin typeface="Calibri"/>
                <a:ea typeface="Calibri"/>
                <a:cs typeface="Calibri"/>
                <a:sym typeface="Calibri"/>
              </a:rPr>
              <a:t> particular song</a:t>
            </a:r>
            <a:r>
              <a:rPr lang="en-US" sz="1800">
                <a:latin typeface="Calibri"/>
                <a:ea typeface="Calibri"/>
                <a:cs typeface="Calibri"/>
                <a:sym typeface="Calibri"/>
              </a:rPr>
              <a:t> </a:t>
            </a:r>
            <a:r>
              <a:rPr lang="en-US" sz="1800">
                <a:latin typeface="Calibri"/>
                <a:ea typeface="Calibri"/>
                <a:cs typeface="Calibri"/>
                <a:sym typeface="Calibri"/>
              </a:rPr>
              <a:t>listened</a:t>
            </a:r>
            <a:endParaRPr sz="1800">
              <a:latin typeface="Calibri"/>
              <a:ea typeface="Calibri"/>
              <a:cs typeface="Calibri"/>
              <a:sym typeface="Calibri"/>
            </a:endParaRPr>
          </a:p>
          <a:p>
            <a:pPr indent="-342900" lvl="0" marL="457200" rtl="0" algn="l">
              <a:spcBef>
                <a:spcPts val="1000"/>
              </a:spcBef>
              <a:spcAft>
                <a:spcPts val="0"/>
              </a:spcAft>
              <a:buSzPts val="1800"/>
              <a:buFont typeface="Calibri"/>
              <a:buAutoNum type="arabicPeriod"/>
            </a:pPr>
            <a:r>
              <a:rPr lang="en-US" sz="1800">
                <a:latin typeface="Calibri"/>
                <a:ea typeface="Calibri"/>
                <a:cs typeface="Calibri"/>
                <a:sym typeface="Calibri"/>
              </a:rPr>
              <a:t>User ID        :    Unique id</a:t>
            </a:r>
            <a:r>
              <a:rPr lang="en-US" sz="1800">
                <a:latin typeface="Calibri"/>
                <a:ea typeface="Calibri"/>
                <a:cs typeface="Calibri"/>
                <a:sym typeface="Calibri"/>
              </a:rPr>
              <a:t>entifier for</a:t>
            </a:r>
            <a:endParaRPr sz="1800">
              <a:latin typeface="Calibri"/>
              <a:ea typeface="Calibri"/>
              <a:cs typeface="Calibri"/>
              <a:sym typeface="Calibri"/>
            </a:endParaRPr>
          </a:p>
          <a:p>
            <a:pPr indent="0" lvl="0" marL="457200" rtl="0" algn="l">
              <a:spcBef>
                <a:spcPts val="1000"/>
              </a:spcBef>
              <a:spcAft>
                <a:spcPts val="0"/>
              </a:spcAft>
              <a:buNone/>
            </a:pPr>
            <a:r>
              <a:rPr lang="en-US" sz="1800">
                <a:latin typeface="Calibri"/>
                <a:ea typeface="Calibri"/>
                <a:cs typeface="Calibri"/>
                <a:sym typeface="Calibri"/>
              </a:rPr>
              <a:t>                          </a:t>
            </a:r>
            <a:r>
              <a:rPr lang="en-US" sz="1800">
                <a:latin typeface="Calibri"/>
                <a:ea typeface="Calibri"/>
                <a:cs typeface="Calibri"/>
                <a:sym typeface="Calibri"/>
              </a:rPr>
              <a:t>each user.</a:t>
            </a:r>
            <a:endParaRPr sz="1800">
              <a:latin typeface="Calibri"/>
              <a:ea typeface="Calibri"/>
              <a:cs typeface="Calibri"/>
              <a:sym typeface="Calibri"/>
            </a:endParaRPr>
          </a:p>
          <a:p>
            <a:pPr indent="-342900" lvl="0" marL="457200" rtl="0" algn="l">
              <a:spcBef>
                <a:spcPts val="1000"/>
              </a:spcBef>
              <a:spcAft>
                <a:spcPts val="0"/>
              </a:spcAft>
              <a:buSzPts val="1800"/>
              <a:buFont typeface="Calibri"/>
              <a:buAutoNum type="arabicPeriod"/>
            </a:pPr>
            <a:r>
              <a:rPr lang="en-US" sz="1800">
                <a:latin typeface="Calibri"/>
                <a:ea typeface="Calibri"/>
                <a:cs typeface="Calibri"/>
                <a:sym typeface="Calibri"/>
              </a:rPr>
              <a:t>Track ID       :    Unique identifi</a:t>
            </a:r>
            <a:r>
              <a:rPr lang="en-US" sz="1800">
                <a:latin typeface="Calibri"/>
                <a:ea typeface="Calibri"/>
                <a:cs typeface="Calibri"/>
                <a:sym typeface="Calibri"/>
              </a:rPr>
              <a:t>er </a:t>
            </a:r>
            <a:r>
              <a:rPr lang="en-US" sz="1800">
                <a:latin typeface="Calibri"/>
                <a:ea typeface="Calibri"/>
                <a:cs typeface="Calibri"/>
                <a:sym typeface="Calibri"/>
              </a:rPr>
              <a:t>of</a:t>
            </a:r>
            <a:endParaRPr sz="1800">
              <a:latin typeface="Calibri"/>
              <a:ea typeface="Calibri"/>
              <a:cs typeface="Calibri"/>
              <a:sym typeface="Calibri"/>
            </a:endParaRPr>
          </a:p>
          <a:p>
            <a:pPr indent="0" lvl="0" marL="457200" rtl="0" algn="l">
              <a:spcBef>
                <a:spcPts val="1000"/>
              </a:spcBef>
              <a:spcAft>
                <a:spcPts val="0"/>
              </a:spcAft>
              <a:buNone/>
            </a:pPr>
            <a:r>
              <a:rPr lang="en-US" sz="1800">
                <a:latin typeface="Calibri"/>
                <a:ea typeface="Calibri"/>
                <a:cs typeface="Calibri"/>
                <a:sym typeface="Calibri"/>
              </a:rPr>
              <a:t>                          </a:t>
            </a:r>
            <a:r>
              <a:rPr lang="en-US" sz="1800">
                <a:latin typeface="Calibri"/>
                <a:ea typeface="Calibri"/>
                <a:cs typeface="Calibri"/>
                <a:sym typeface="Calibri"/>
              </a:rPr>
              <a:t>tracks.</a:t>
            </a:r>
            <a:endParaRPr sz="1800">
              <a:latin typeface="Calibri"/>
              <a:ea typeface="Calibri"/>
              <a:cs typeface="Calibri"/>
              <a:sym typeface="Calibri"/>
            </a:endParaRPr>
          </a:p>
          <a:p>
            <a:pPr indent="-342900" lvl="0" marL="457200" rtl="0" algn="l">
              <a:spcBef>
                <a:spcPts val="1000"/>
              </a:spcBef>
              <a:spcAft>
                <a:spcPts val="0"/>
              </a:spcAft>
              <a:buSzPts val="1800"/>
              <a:buFont typeface="Calibri"/>
              <a:buAutoNum type="arabicPeriod"/>
            </a:pPr>
            <a:r>
              <a:rPr lang="en-US" sz="1800">
                <a:latin typeface="Calibri"/>
                <a:ea typeface="Calibri"/>
                <a:cs typeface="Calibri"/>
                <a:sym typeface="Calibri"/>
              </a:rPr>
              <a:t>Artist           :    Artist/Singer of the</a:t>
            </a:r>
            <a:endParaRPr sz="1800">
              <a:latin typeface="Calibri"/>
              <a:ea typeface="Calibri"/>
              <a:cs typeface="Calibri"/>
              <a:sym typeface="Calibri"/>
            </a:endParaRPr>
          </a:p>
          <a:p>
            <a:pPr indent="0" lvl="0" marL="457200" rtl="0" algn="l">
              <a:spcBef>
                <a:spcPts val="1000"/>
              </a:spcBef>
              <a:spcAft>
                <a:spcPts val="0"/>
              </a:spcAft>
              <a:buNone/>
            </a:pPr>
            <a:r>
              <a:rPr lang="en-US" sz="1800">
                <a:latin typeface="Calibri"/>
                <a:ea typeface="Calibri"/>
                <a:cs typeface="Calibri"/>
                <a:sym typeface="Calibri"/>
              </a:rPr>
              <a:t>                          particular song.</a:t>
            </a:r>
            <a:endParaRPr sz="1800">
              <a:latin typeface="Calibri"/>
              <a:ea typeface="Calibri"/>
              <a:cs typeface="Calibri"/>
              <a:sym typeface="Calibri"/>
            </a:endParaRPr>
          </a:p>
          <a:p>
            <a:pPr indent="-342900" lvl="0" marL="457200" rtl="0" algn="l">
              <a:spcBef>
                <a:spcPts val="1000"/>
              </a:spcBef>
              <a:spcAft>
                <a:spcPts val="1000"/>
              </a:spcAft>
              <a:buSzPts val="1800"/>
              <a:buFont typeface="Calibri"/>
              <a:buAutoNum type="arabicPeriod"/>
            </a:pPr>
            <a:r>
              <a:rPr lang="en-US" sz="1800">
                <a:latin typeface="Calibri"/>
                <a:ea typeface="Calibri"/>
                <a:cs typeface="Calibri"/>
                <a:sym typeface="Calibri"/>
              </a:rPr>
              <a:t>Release       </a:t>
            </a:r>
            <a:r>
              <a:rPr lang="en-US" sz="1800">
                <a:latin typeface="Calibri"/>
                <a:ea typeface="Calibri"/>
                <a:cs typeface="Calibri"/>
                <a:sym typeface="Calibri"/>
              </a:rPr>
              <a:t>:</a:t>
            </a:r>
            <a:r>
              <a:rPr lang="en-US" sz="1800">
                <a:latin typeface="Calibri"/>
                <a:ea typeface="Calibri"/>
                <a:cs typeface="Calibri"/>
                <a:sym typeface="Calibri"/>
              </a:rPr>
              <a:t>    Release of each song.</a:t>
            </a:r>
            <a:endParaRPr sz="1800">
              <a:latin typeface="Calibri"/>
              <a:ea typeface="Calibri"/>
              <a:cs typeface="Calibri"/>
              <a:sym typeface="Calibri"/>
            </a:endParaRPr>
          </a:p>
        </p:txBody>
      </p:sp>
      <p:pic>
        <p:nvPicPr>
          <p:cNvPr id="152" name="Google Shape;152;ge2249f02f6_0_15"/>
          <p:cNvPicPr preferRelativeResize="0"/>
          <p:nvPr/>
        </p:nvPicPr>
        <p:blipFill>
          <a:blip r:embed="rId3">
            <a:alphaModFix/>
          </a:blip>
          <a:stretch>
            <a:fillRect/>
          </a:stretch>
        </p:blipFill>
        <p:spPr>
          <a:xfrm>
            <a:off x="4752613" y="1174775"/>
            <a:ext cx="3471525" cy="3199150"/>
          </a:xfrm>
          <a:prstGeom prst="rect">
            <a:avLst/>
          </a:prstGeom>
          <a:noFill/>
          <a:ln>
            <a:noFill/>
          </a:ln>
        </p:spPr>
      </p:pic>
      <p:pic>
        <p:nvPicPr>
          <p:cNvPr id="153" name="Google Shape;153;ge2249f02f6_0_15"/>
          <p:cNvPicPr preferRelativeResize="0"/>
          <p:nvPr/>
        </p:nvPicPr>
        <p:blipFill>
          <a:blip r:embed="rId4">
            <a:alphaModFix/>
          </a:blip>
          <a:stretch>
            <a:fillRect/>
          </a:stretch>
        </p:blipFill>
        <p:spPr>
          <a:xfrm>
            <a:off x="8444450" y="1174775"/>
            <a:ext cx="3471525" cy="3199150"/>
          </a:xfrm>
          <a:prstGeom prst="rect">
            <a:avLst/>
          </a:prstGeom>
          <a:noFill/>
          <a:ln>
            <a:noFill/>
          </a:ln>
        </p:spPr>
      </p:pic>
      <p:sp>
        <p:nvSpPr>
          <p:cNvPr id="154" name="Google Shape;154;ge2249f02f6_0_15"/>
          <p:cNvSpPr txBox="1"/>
          <p:nvPr/>
        </p:nvSpPr>
        <p:spPr>
          <a:xfrm>
            <a:off x="4693775" y="4818075"/>
            <a:ext cx="7222200" cy="8004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rgbClr val="000000"/>
              </a:buClr>
              <a:buSzPts val="2000"/>
              <a:buFont typeface="Calibri"/>
              <a:buChar char="●"/>
            </a:pPr>
            <a:r>
              <a:rPr lang="en-US" sz="2000">
                <a:latin typeface="Calibri"/>
                <a:ea typeface="Calibri"/>
                <a:cs typeface="Calibri"/>
                <a:sym typeface="Calibri"/>
              </a:rPr>
              <a:t>We have 110000 unique user_id.</a:t>
            </a:r>
            <a:endParaRPr sz="2000">
              <a:latin typeface="Calibri"/>
              <a:ea typeface="Calibri"/>
              <a:cs typeface="Calibri"/>
              <a:sym typeface="Calibri"/>
            </a:endParaRPr>
          </a:p>
          <a:p>
            <a:pPr indent="-355600" lvl="0" marL="457200" rtl="0" algn="l">
              <a:spcBef>
                <a:spcPts val="0"/>
              </a:spcBef>
              <a:spcAft>
                <a:spcPts val="0"/>
              </a:spcAft>
              <a:buClr>
                <a:srgbClr val="000000"/>
              </a:buClr>
              <a:buSzPts val="2000"/>
              <a:buFont typeface="Calibri"/>
              <a:buChar char="●"/>
            </a:pPr>
            <a:r>
              <a:rPr lang="en-US" sz="2000">
                <a:latin typeface="Calibri"/>
                <a:ea typeface="Calibri"/>
                <a:cs typeface="Calibri"/>
                <a:sym typeface="Calibri"/>
              </a:rPr>
              <a:t>The data contains 5 object type and 1 integer type column.</a:t>
            </a:r>
            <a:endParaRPr sz="20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ge24f85f892_1_23"/>
          <p:cNvPicPr preferRelativeResize="0"/>
          <p:nvPr/>
        </p:nvPicPr>
        <p:blipFill>
          <a:blip r:embed="rId3">
            <a:alphaModFix/>
          </a:blip>
          <a:stretch>
            <a:fillRect/>
          </a:stretch>
        </p:blipFill>
        <p:spPr>
          <a:xfrm>
            <a:off x="861050" y="1685575"/>
            <a:ext cx="10469899" cy="4435325"/>
          </a:xfrm>
          <a:prstGeom prst="rect">
            <a:avLst/>
          </a:prstGeom>
          <a:noFill/>
          <a:ln>
            <a:noFill/>
          </a:ln>
        </p:spPr>
      </p:pic>
      <p:sp>
        <p:nvSpPr>
          <p:cNvPr id="161" name="Google Shape;161;ge24f85f892_1_23"/>
          <p:cNvSpPr txBox="1"/>
          <p:nvPr/>
        </p:nvSpPr>
        <p:spPr>
          <a:xfrm>
            <a:off x="860550" y="545325"/>
            <a:ext cx="104700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000">
                <a:latin typeface="Calibri"/>
                <a:ea typeface="Calibri"/>
                <a:cs typeface="Calibri"/>
                <a:sym typeface="Calibri"/>
              </a:rPr>
              <a:t>DATAFRAME:</a:t>
            </a:r>
            <a:endParaRPr b="1" sz="40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2021-02-16T05:19:01Z</dcterms:created>
  <dc:creator>Raghu Ram Aduri</dc:creator>
</cp:coreProperties>
</file>